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4B9_CC6B7EF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26F8_2A13B8A6.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4B1_91954A42.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26FF_91CAC0AC.xml" ContentType="application/vnd.ms-powerpoint.comments+xml"/>
  <Override PartName="/ppt/notesSlides/notesSlide13.xml" ContentType="application/vnd.openxmlformats-officedocument.presentationml.notesSlide+xml"/>
  <Override PartName="/ppt/comments/modernComment_2700_3260741A.xml" ContentType="application/vnd.ms-powerpoint.comments+xml"/>
  <Override PartName="/ppt/notesSlides/notesSlide14.xml" ContentType="application/vnd.openxmlformats-officedocument.presentationml.notesSlide+xml"/>
  <Override PartName="/ppt/comments/modernComment_2701_2C679EFD.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23"/>
  </p:notesMasterIdLst>
  <p:sldIdLst>
    <p:sldId id="9967" r:id="rId6"/>
    <p:sldId id="1209" r:id="rId7"/>
    <p:sldId id="257" r:id="rId8"/>
    <p:sldId id="9976" r:id="rId9"/>
    <p:sldId id="9977" r:id="rId10"/>
    <p:sldId id="9978" r:id="rId11"/>
    <p:sldId id="1202" r:id="rId12"/>
    <p:sldId id="1201" r:id="rId13"/>
    <p:sldId id="9979" r:id="rId14"/>
    <p:sldId id="9980" r:id="rId15"/>
    <p:sldId id="9988" r:id="rId16"/>
    <p:sldId id="9982" r:id="rId17"/>
    <p:sldId id="9983" r:id="rId18"/>
    <p:sldId id="9984" r:id="rId19"/>
    <p:sldId id="9985" r:id="rId20"/>
    <p:sldId id="9986" r:id="rId21"/>
    <p:sldId id="99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B3E360-949F-DFDC-069F-6CD712A61A90}" name="Sam Guckenheimer" initials="SG" userId="S::samgu@microsoft.com::15ff1f82-b3d1-450b-8bfc-848e5572c8a8" providerId="AD"/>
  <p188:author id="{43FC5EE8-A679-321F-B3DF-7CDF41B92C56}" name="Michelle Kirk" initials="MK" userId="S::mkirk_columnfivemedia.com#ext#@microsoft.onmicrosoft.com::76d18053-4b7e-44ca-aaa6-a3613deccff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ACBF0"/>
    <a:srgbClr val="C3E5FF"/>
    <a:srgbClr val="0078D4"/>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9B51D-DB9E-41CC-983C-94336ED7A147}" v="12" dt="2020-06-11T00:18:12.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86395" autoAdjust="0"/>
  </p:normalViewPr>
  <p:slideViewPr>
    <p:cSldViewPr snapToGrid="0" showGuides="1">
      <p:cViewPr varScale="1">
        <p:scale>
          <a:sx n="139" d="100"/>
          <a:sy n="139" d="100"/>
        </p:scale>
        <p:origin x="68" y="68"/>
      </p:cViewPr>
      <p:guideLst>
        <p:guide orient="horz" pos="2160"/>
        <p:guide pos="3840"/>
      </p:guideLst>
    </p:cSldViewPr>
  </p:slideViewPr>
  <p:outlineViewPr>
    <p:cViewPr>
      <p:scale>
        <a:sx n="33" d="100"/>
        <a:sy n="33" d="100"/>
      </p:scale>
      <p:origin x="0" y="0"/>
    </p:cViewPr>
  </p:outlineViewPr>
  <p:notesTextViewPr>
    <p:cViewPr>
      <p:scale>
        <a:sx n="110" d="100"/>
        <a:sy n="11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Guckenheimer" userId="15ff1f82-b3d1-450b-8bfc-848e5572c8a8" providerId="ADAL" clId="{A60DEAB6-219C-484A-8D40-DFF684BD7B6A}"/>
    <pc:docChg chg="undo custSel modSld">
      <pc:chgData name="Sam Guckenheimer" userId="15ff1f82-b3d1-450b-8bfc-848e5572c8a8" providerId="ADAL" clId="{A60DEAB6-219C-484A-8D40-DFF684BD7B6A}" dt="2020-06-11T02:41:23.707" v="71" actId="20577"/>
      <pc:docMkLst>
        <pc:docMk/>
      </pc:docMkLst>
      <pc:sldChg chg="delSp modSp mod">
        <pc:chgData name="Sam Guckenheimer" userId="15ff1f82-b3d1-450b-8bfc-848e5572c8a8" providerId="ADAL" clId="{A60DEAB6-219C-484A-8D40-DFF684BD7B6A}" dt="2020-06-11T02:35:25.140" v="10" actId="478"/>
        <pc:sldMkLst>
          <pc:docMk/>
          <pc:sldMk cId="3845175148" sldId="9967"/>
        </pc:sldMkLst>
        <pc:spChg chg="mod">
          <ac:chgData name="Sam Guckenheimer" userId="15ff1f82-b3d1-450b-8bfc-848e5572c8a8" providerId="ADAL" clId="{A60DEAB6-219C-484A-8D40-DFF684BD7B6A}" dt="2020-06-11T02:35:09.702" v="9" actId="6549"/>
          <ac:spMkLst>
            <pc:docMk/>
            <pc:sldMk cId="3845175148" sldId="9967"/>
            <ac:spMk id="2" creationId="{F4376DE5-5DB2-4F9D-B33F-26320B12938D}"/>
          </ac:spMkLst>
        </pc:spChg>
        <pc:picChg chg="del">
          <ac:chgData name="Sam Guckenheimer" userId="15ff1f82-b3d1-450b-8bfc-848e5572c8a8" providerId="ADAL" clId="{A60DEAB6-219C-484A-8D40-DFF684BD7B6A}" dt="2020-06-11T02:35:25.140" v="10" actId="478"/>
          <ac:picMkLst>
            <pc:docMk/>
            <pc:sldMk cId="3845175148" sldId="9967"/>
            <ac:picMk id="17" creationId="{8E97240D-0EB3-384D-840C-12A2E3B88B55}"/>
          </ac:picMkLst>
        </pc:picChg>
      </pc:sldChg>
      <pc:sldChg chg="modSp mod">
        <pc:chgData name="Sam Guckenheimer" userId="15ff1f82-b3d1-450b-8bfc-848e5572c8a8" providerId="ADAL" clId="{A60DEAB6-219C-484A-8D40-DFF684BD7B6A}" dt="2020-06-11T02:36:13.909" v="16" actId="313"/>
        <pc:sldMkLst>
          <pc:docMk/>
          <pc:sldMk cId="705935526" sldId="9976"/>
        </pc:sldMkLst>
        <pc:spChg chg="mod">
          <ac:chgData name="Sam Guckenheimer" userId="15ff1f82-b3d1-450b-8bfc-848e5572c8a8" providerId="ADAL" clId="{A60DEAB6-219C-484A-8D40-DFF684BD7B6A}" dt="2020-06-11T02:36:13.909" v="16" actId="313"/>
          <ac:spMkLst>
            <pc:docMk/>
            <pc:sldMk cId="705935526" sldId="9976"/>
            <ac:spMk id="13" creationId="{0CC00D38-DAB9-3646-AA47-1E59CA15EA4E}"/>
          </ac:spMkLst>
        </pc:spChg>
      </pc:sldChg>
      <pc:sldChg chg="modSp mod">
        <pc:chgData name="Sam Guckenheimer" userId="15ff1f82-b3d1-450b-8bfc-848e5572c8a8" providerId="ADAL" clId="{A60DEAB6-219C-484A-8D40-DFF684BD7B6A}" dt="2020-06-11T02:37:42.146" v="59" actId="14100"/>
        <pc:sldMkLst>
          <pc:docMk/>
          <pc:sldMk cId="2859469789" sldId="9978"/>
        </pc:sldMkLst>
        <pc:spChg chg="mod">
          <ac:chgData name="Sam Guckenheimer" userId="15ff1f82-b3d1-450b-8bfc-848e5572c8a8" providerId="ADAL" clId="{A60DEAB6-219C-484A-8D40-DFF684BD7B6A}" dt="2020-06-11T02:37:42.146" v="59" actId="14100"/>
          <ac:spMkLst>
            <pc:docMk/>
            <pc:sldMk cId="2859469789" sldId="9978"/>
            <ac:spMk id="3" creationId="{679A5907-13BA-7947-B578-15832312E247}"/>
          </ac:spMkLst>
        </pc:spChg>
        <pc:spChg chg="mod">
          <ac:chgData name="Sam Guckenheimer" userId="15ff1f82-b3d1-450b-8bfc-848e5572c8a8" providerId="ADAL" clId="{A60DEAB6-219C-484A-8D40-DFF684BD7B6A}" dt="2020-06-11T02:37:01.831" v="18" actId="20577"/>
          <ac:spMkLst>
            <pc:docMk/>
            <pc:sldMk cId="2859469789" sldId="9978"/>
            <ac:spMk id="8" creationId="{2AAC77E6-EA68-CA48-B6ED-DBCA9C4A1D22}"/>
          </ac:spMkLst>
        </pc:spChg>
      </pc:sldChg>
      <pc:sldChg chg="modSp mod">
        <pc:chgData name="Sam Guckenheimer" userId="15ff1f82-b3d1-450b-8bfc-848e5572c8a8" providerId="ADAL" clId="{A60DEAB6-219C-484A-8D40-DFF684BD7B6A}" dt="2020-06-11T02:40:04.567" v="61" actId="20577"/>
        <pc:sldMkLst>
          <pc:docMk/>
          <pc:sldMk cId="2445983916" sldId="9983"/>
        </pc:sldMkLst>
        <pc:spChg chg="mod">
          <ac:chgData name="Sam Guckenheimer" userId="15ff1f82-b3d1-450b-8bfc-848e5572c8a8" providerId="ADAL" clId="{A60DEAB6-219C-484A-8D40-DFF684BD7B6A}" dt="2020-06-11T02:40:04.567" v="61" actId="20577"/>
          <ac:spMkLst>
            <pc:docMk/>
            <pc:sldMk cId="2445983916" sldId="9983"/>
            <ac:spMk id="3" creationId="{9F0E16B7-3EF6-3749-A619-CB12EE229F16}"/>
          </ac:spMkLst>
        </pc:spChg>
      </pc:sldChg>
      <pc:sldChg chg="modSp mod">
        <pc:chgData name="Sam Guckenheimer" userId="15ff1f82-b3d1-450b-8bfc-848e5572c8a8" providerId="ADAL" clId="{A60DEAB6-219C-484A-8D40-DFF684BD7B6A}" dt="2020-06-11T02:41:23.707" v="71" actId="20577"/>
        <pc:sldMkLst>
          <pc:docMk/>
          <pc:sldMk cId="1941719827" sldId="9986"/>
        </pc:sldMkLst>
        <pc:spChg chg="mod">
          <ac:chgData name="Sam Guckenheimer" userId="15ff1f82-b3d1-450b-8bfc-848e5572c8a8" providerId="ADAL" clId="{A60DEAB6-219C-484A-8D40-DFF684BD7B6A}" dt="2020-06-11T02:41:06.960" v="62" actId="6549"/>
          <ac:spMkLst>
            <pc:docMk/>
            <pc:sldMk cId="1941719827" sldId="9986"/>
            <ac:spMk id="2" creationId="{4E028CFC-9A66-1947-A44E-9FD4299D1988}"/>
          </ac:spMkLst>
        </pc:spChg>
        <pc:spChg chg="mod">
          <ac:chgData name="Sam Guckenheimer" userId="15ff1f82-b3d1-450b-8bfc-848e5572c8a8" providerId="ADAL" clId="{A60DEAB6-219C-484A-8D40-DFF684BD7B6A}" dt="2020-06-11T02:41:23.707" v="71" actId="20577"/>
          <ac:spMkLst>
            <pc:docMk/>
            <pc:sldMk cId="1941719827" sldId="9986"/>
            <ac:spMk id="3" creationId="{5C61ABF0-2C7B-F049-BDB1-5BA1532517E7}"/>
          </ac:spMkLst>
        </pc:spChg>
      </pc:sldChg>
      <pc:sldChg chg="modSp mod">
        <pc:chgData name="Sam Guckenheimer" userId="15ff1f82-b3d1-450b-8bfc-848e5572c8a8" providerId="ADAL" clId="{A60DEAB6-219C-484A-8D40-DFF684BD7B6A}" dt="2020-06-11T02:39:06.883" v="60" actId="207"/>
        <pc:sldMkLst>
          <pc:docMk/>
          <pc:sldMk cId="3208902293" sldId="9988"/>
        </pc:sldMkLst>
        <pc:spChg chg="mod">
          <ac:chgData name="Sam Guckenheimer" userId="15ff1f82-b3d1-450b-8bfc-848e5572c8a8" providerId="ADAL" clId="{A60DEAB6-219C-484A-8D40-DFF684BD7B6A}" dt="2020-06-11T02:39:06.883" v="60" actId="207"/>
          <ac:spMkLst>
            <pc:docMk/>
            <pc:sldMk cId="3208902293" sldId="9988"/>
            <ac:spMk id="2" creationId="{6AB2FA31-3366-274C-9D7F-E69F9276667F}"/>
          </ac:spMkLst>
        </pc:spChg>
      </pc:sldChg>
    </pc:docChg>
  </pc:docChgLst>
</pc:chgInfo>
</file>

<file path=ppt/comments/modernComment_26F8_2A13B8A6.xml><?xml version="1.0" encoding="utf-8"?>
<p188:cmLst xmlns:a="http://schemas.openxmlformats.org/drawingml/2006/main" xmlns:r="http://schemas.openxmlformats.org/officeDocument/2006/relationships" xmlns:p188="http://schemas.microsoft.com/office/powerpoint/2018/8/main">
  <p188:cm id="{DA859487-330D-49E7-A7B4-746356FF9E54}" authorId="{0BB3E360-949F-DFDC-069F-6CD712A61A90}" status="resolved" created="2020-06-09T22:49:50.157">
    <ac:deMkLst xmlns:ac="http://schemas.microsoft.com/office/drawing/2013/main/command">
      <pc:docMk xmlns:pc="http://schemas.microsoft.com/office/powerpoint/2013/main/command"/>
      <pc:sldMk xmlns:pc="http://schemas.microsoft.com/office/powerpoint/2013/main/command" cId="705935526" sldId="9976"/>
      <ac:spMk id="5" creationId="{55570449-095A-344E-8549-B22032C3C3F3}"/>
    </ac:deMkLst>
    <p188:replyLst>
      <p188:reply id="{8A6A2FDB-B34C-4DD0-A18E-0BB5EEE2C64E}" authorId="{0BB3E360-949F-DFDC-069F-6CD712A61A90}" created="2020-06-09T22:50:21.135">
        <p188:txBody>
          <a:bodyPr/>
          <a:lstStyle/>
          <a:p>
            <a:r>
              <a:rPr lang="en-US"/>
              <a:t>Imean the top line. :)</a:t>
            </a:r>
          </a:p>
        </p188:txBody>
      </p188:reply>
    </p188:replyLst>
    <p188:txBody>
      <a:bodyPr/>
      <a:lstStyle/>
      <a:p>
        <a:r>
          <a:rPr lang="en-US"/>
          <a:t>This is the title. Please make it look that way.</a:t>
        </a:r>
      </a:p>
    </p188:txBody>
  </p188:cm>
</p188:cmLst>
</file>

<file path=ppt/comments/modernComment_26FF_91CAC0AC.xml><?xml version="1.0" encoding="utf-8"?>
<p188:cmLst xmlns:a="http://schemas.openxmlformats.org/drawingml/2006/main" xmlns:r="http://schemas.openxmlformats.org/officeDocument/2006/relationships" xmlns:p188="http://schemas.microsoft.com/office/powerpoint/2018/8/main">
  <p188:cm id="{608F96CB-EF7E-483D-88D8-70AE293F7EF4}" authorId="{0BB3E360-949F-DFDC-069F-6CD712A61A90}" status="resolved" created="2020-06-09T23:09:13.663">
    <ac:deMkLst xmlns:ac="http://schemas.microsoft.com/office/drawing/2013/main/command">
      <pc:docMk xmlns:pc="http://schemas.microsoft.com/office/powerpoint/2013/main/command"/>
      <pc:sldMk xmlns:pc="http://schemas.microsoft.com/office/powerpoint/2013/main/command" cId="2445983916" sldId="9983"/>
      <ac:spMk id="8" creationId="{BCA98AB9-415B-714A-BF73-C9A218CAC3C9}"/>
    </ac:deMkLst>
    <p188:txBody>
      <a:bodyPr/>
      <a:lstStyle/>
      <a:p>
        <a:r>
          <a:rPr lang="en-US"/>
          <a:t>Fix highlighting please. See original.</a:t>
        </a:r>
      </a:p>
    </p188:txBody>
  </p188:cm>
</p188:cmLst>
</file>

<file path=ppt/comments/modernComment_2700_3260741A.xml><?xml version="1.0" encoding="utf-8"?>
<p188:cmLst xmlns:a="http://schemas.openxmlformats.org/drawingml/2006/main" xmlns:r="http://schemas.openxmlformats.org/officeDocument/2006/relationships" xmlns:p188="http://schemas.microsoft.com/office/powerpoint/2018/8/main">
  <p188:cm id="{5046D5E0-8F7D-4E17-B9A3-AB39DEDBB867}" authorId="{0BB3E360-949F-DFDC-069F-6CD712A61A90}" created="2020-06-09T23:10:18.083">
    <ac:deMkLst xmlns:ac="http://schemas.microsoft.com/office/drawing/2013/main/command">
      <pc:docMk xmlns:pc="http://schemas.microsoft.com/office/powerpoint/2013/main/command"/>
      <pc:sldMk xmlns:pc="http://schemas.microsoft.com/office/powerpoint/2013/main/command" cId="845181978" sldId="9984"/>
      <ac:spMk id="7" creationId="{FC8E5832-56E7-0E49-A201-D9E0C8323329}"/>
    </ac:deMkLst>
    <p188:pos x="5470781" y="159002"/>
    <p188:txBody>
      <a:bodyPr/>
      <a:lstStyle/>
      <a:p>
        <a:r>
          <a:rPr lang="en-US"/>
          <a:t>Make clear this is the title of the research paper</a:t>
        </a:r>
      </a:p>
    </p188:txBody>
  </p188:cm>
  <p188:cm id="{C332186D-E2A7-4D50-A679-129CB4F0D416}" authorId="{0BB3E360-949F-DFDC-069F-6CD712A61A90}" status="resolved" created="2020-06-09T23:10:37.051">
    <ac:deMkLst xmlns:ac="http://schemas.microsoft.com/office/drawing/2013/main/command">
      <pc:docMk xmlns:pc="http://schemas.microsoft.com/office/powerpoint/2013/main/command"/>
      <pc:sldMk xmlns:pc="http://schemas.microsoft.com/office/powerpoint/2013/main/command" cId="845181978" sldId="9984"/>
      <ac:spMk id="5" creationId="{3CA6CC2F-4D7F-3F4B-8D06-9DBC81D46DE7}"/>
    </ac:deMkLst>
    <p188:txBody>
      <a:bodyPr/>
      <a:lstStyle/>
      <a:p>
        <a:r>
          <a:rPr lang="en-US"/>
          <a:t>Fix highlighting</a:t>
        </a:r>
      </a:p>
    </p188:txBody>
  </p188:cm>
</p188:cmLst>
</file>

<file path=ppt/comments/modernComment_2701_2C679EFD.xml><?xml version="1.0" encoding="utf-8"?>
<p188:cmLst xmlns:a="http://schemas.openxmlformats.org/drawingml/2006/main" xmlns:r="http://schemas.openxmlformats.org/officeDocument/2006/relationships" xmlns:p188="http://schemas.microsoft.com/office/powerpoint/2018/8/main">
  <p188:cm id="{CA64098A-7949-48D9-8A75-3B06E36627AD}" authorId="{0BB3E360-949F-DFDC-069F-6CD712A61A90}" status="resolved" created="2020-06-09T23:11:58.762">
    <ac:deMkLst xmlns:ac="http://schemas.microsoft.com/office/drawing/2013/main/command">
      <pc:docMk xmlns:pc="http://schemas.microsoft.com/office/powerpoint/2013/main/command"/>
      <pc:sldMk xmlns:pc="http://schemas.microsoft.com/office/powerpoint/2013/main/command" cId="744988413" sldId="9985"/>
      <ac:spMk id="4" creationId="{3BFC8F39-5086-034C-9942-E30720E777E9}"/>
    </ac:deMkLst>
    <p188:txBody>
      <a:bodyPr/>
      <a:lstStyle/>
      <a:p>
        <a:r>
          <a:rPr lang="en-US"/>
          <a:t>Make clear that this is a compate/contrast table. Right now they look independent</a:t>
        </a:r>
      </a:p>
    </p188:txBody>
  </p188:cm>
</p188:cmLst>
</file>

<file path=ppt/comments/modernComment_4B1_91954A42.xml><?xml version="1.0" encoding="utf-8"?>
<p188:cmLst xmlns:a="http://schemas.openxmlformats.org/drawingml/2006/main" xmlns:r="http://schemas.openxmlformats.org/officeDocument/2006/relationships" xmlns:p188="http://schemas.microsoft.com/office/powerpoint/2018/8/main">
  <p188:cm id="{79BB93ED-3069-424A-8D63-7893C3DFC5A2}" authorId="{0BB3E360-949F-DFDC-069F-6CD712A61A90}" created="2020-06-09T22:41:24.429">
    <ac:deMkLst xmlns:ac="http://schemas.microsoft.com/office/drawing/2013/main/command">
      <pc:docMk xmlns:pc="http://schemas.microsoft.com/office/powerpoint/2013/main/command"/>
      <pc:sldMk xmlns:pc="http://schemas.microsoft.com/office/powerpoint/2013/main/command" cId="2442480194" sldId="1201"/>
      <ac:spMk id="18" creationId="{9C97ED00-D7DF-B445-88D2-F0975F51B072}"/>
    </ac:deMkLst>
    <p188:replyLst>
      <p188:reply id="{05CB3ADA-A4EC-4925-A907-C6A07009719E}" authorId="{43FC5EE8-A679-321F-B3DF-7CDF41B92C56}" created="2020-06-09T23:23:56.365">
        <p188:txBody>
          <a:bodyPr/>
          <a:lstStyle/>
          <a:p>
            <a:r>
              <a:rPr lang="en-US"/>
              <a:t>Can you clarify what you are looking for us to change here? Or is the color being changed to red all that needs to be done?</a:t>
            </a:r>
          </a:p>
        </p188:txBody>
      </p188:reply>
    </p188:replyLst>
    <p188:txBody>
      <a:bodyPr/>
      <a:lstStyle/>
      <a:p>
        <a:r>
          <a:rPr lang="en-US"/>
          <a:t>should communicate crisis and opportunity</a:t>
        </a:r>
      </a:p>
    </p188:txBody>
  </p188:cm>
</p188:cmLst>
</file>

<file path=ppt/comments/modernComment_4B9_CC6B7EF4.xml><?xml version="1.0" encoding="utf-8"?>
<p188:cmLst xmlns:a="http://schemas.openxmlformats.org/drawingml/2006/main" xmlns:r="http://schemas.openxmlformats.org/officeDocument/2006/relationships" xmlns:p188="http://schemas.microsoft.com/office/powerpoint/2018/8/main">
  <p188:cm id="{22B9B255-EE8E-4337-AABA-3774CCA08050}" authorId="{0BB3E360-949F-DFDC-069F-6CD712A61A90}" created="2020-06-09T22:40:49.704">
    <pc:sldMkLst xmlns:pc="http://schemas.microsoft.com/office/powerpoint/2013/main/command">
      <pc:docMk/>
      <pc:sldMk cId="3429596916" sldId="1209"/>
    </pc:sldMkLst>
    <p188:txBody>
      <a:bodyPr/>
      <a:lstStyle/>
      <a:p>
        <a:r>
          <a:rPr lang="en-US"/>
          <a:t>Make the Chinese characters visible please. I need to talk about them.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A38DD-DABC-4C41-B688-DE4CA4140451}"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43652-093D-452D-B44C-76C989110DBF}" type="slidenum">
              <a:rPr lang="en-US" smtClean="0"/>
              <a:t>‹#›</a:t>
            </a:fld>
            <a:endParaRPr lang="en-US"/>
          </a:p>
        </p:txBody>
      </p:sp>
    </p:spTree>
    <p:extLst>
      <p:ext uri="{BB962C8B-B14F-4D97-AF65-F5344CB8AC3E}">
        <p14:creationId xmlns:p14="http://schemas.microsoft.com/office/powerpoint/2010/main" val="414664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a:t>
            </a:fld>
            <a:endParaRPr lang="en-US"/>
          </a:p>
        </p:txBody>
      </p:sp>
    </p:spTree>
    <p:extLst>
      <p:ext uri="{BB962C8B-B14F-4D97-AF65-F5344CB8AC3E}">
        <p14:creationId xmlns:p14="http://schemas.microsoft.com/office/powerpoint/2010/main" val="3414475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11</a:t>
            </a:fld>
            <a:endParaRPr lang="en-US"/>
          </a:p>
        </p:txBody>
      </p:sp>
    </p:spTree>
    <p:extLst>
      <p:ext uri="{BB962C8B-B14F-4D97-AF65-F5344CB8AC3E}">
        <p14:creationId xmlns:p14="http://schemas.microsoft.com/office/powerpoint/2010/main" val="309108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12</a:t>
            </a:fld>
            <a:endParaRPr lang="en-US"/>
          </a:p>
        </p:txBody>
      </p:sp>
    </p:spTree>
    <p:extLst>
      <p:ext uri="{BB962C8B-B14F-4D97-AF65-F5344CB8AC3E}">
        <p14:creationId xmlns:p14="http://schemas.microsoft.com/office/powerpoint/2010/main" val="2819877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13</a:t>
            </a:fld>
            <a:endParaRPr lang="en-US"/>
          </a:p>
        </p:txBody>
      </p:sp>
    </p:spTree>
    <p:extLst>
      <p:ext uri="{BB962C8B-B14F-4D97-AF65-F5344CB8AC3E}">
        <p14:creationId xmlns:p14="http://schemas.microsoft.com/office/powerpoint/2010/main" val="604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14</a:t>
            </a:fld>
            <a:endParaRPr lang="en-US"/>
          </a:p>
        </p:txBody>
      </p:sp>
    </p:spTree>
    <p:extLst>
      <p:ext uri="{BB962C8B-B14F-4D97-AF65-F5344CB8AC3E}">
        <p14:creationId xmlns:p14="http://schemas.microsoft.com/office/powerpoint/2010/main" val="113530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15</a:t>
            </a:fld>
            <a:endParaRPr lang="en-US"/>
          </a:p>
        </p:txBody>
      </p:sp>
    </p:spTree>
    <p:extLst>
      <p:ext uri="{BB962C8B-B14F-4D97-AF65-F5344CB8AC3E}">
        <p14:creationId xmlns:p14="http://schemas.microsoft.com/office/powerpoint/2010/main" val="1011945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16</a:t>
            </a:fld>
            <a:endParaRPr lang="en-US"/>
          </a:p>
        </p:txBody>
      </p:sp>
    </p:spTree>
    <p:extLst>
      <p:ext uri="{BB962C8B-B14F-4D97-AF65-F5344CB8AC3E}">
        <p14:creationId xmlns:p14="http://schemas.microsoft.com/office/powerpoint/2010/main" val="411015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17</a:t>
            </a:fld>
            <a:endParaRPr lang="en-US"/>
          </a:p>
        </p:txBody>
      </p:sp>
    </p:spTree>
    <p:extLst>
      <p:ext uri="{BB962C8B-B14F-4D97-AF65-F5344CB8AC3E}">
        <p14:creationId xmlns:p14="http://schemas.microsoft.com/office/powerpoint/2010/main" val="406968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2</a:t>
            </a:fld>
            <a:endParaRPr lang="en-US"/>
          </a:p>
        </p:txBody>
      </p:sp>
    </p:spTree>
    <p:extLst>
      <p:ext uri="{BB962C8B-B14F-4D97-AF65-F5344CB8AC3E}">
        <p14:creationId xmlns:p14="http://schemas.microsoft.com/office/powerpoint/2010/main" val="345260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3</a:t>
            </a:fld>
            <a:endParaRPr lang="en-US"/>
          </a:p>
        </p:txBody>
      </p:sp>
    </p:spTree>
    <p:extLst>
      <p:ext uri="{BB962C8B-B14F-4D97-AF65-F5344CB8AC3E}">
        <p14:creationId xmlns:p14="http://schemas.microsoft.com/office/powerpoint/2010/main" val="3097581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4</a:t>
            </a:fld>
            <a:endParaRPr lang="en-US"/>
          </a:p>
        </p:txBody>
      </p:sp>
    </p:spTree>
    <p:extLst>
      <p:ext uri="{BB962C8B-B14F-4D97-AF65-F5344CB8AC3E}">
        <p14:creationId xmlns:p14="http://schemas.microsoft.com/office/powerpoint/2010/main" val="341660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5</a:t>
            </a:fld>
            <a:endParaRPr lang="en-US"/>
          </a:p>
        </p:txBody>
      </p:sp>
    </p:spTree>
    <p:extLst>
      <p:ext uri="{BB962C8B-B14F-4D97-AF65-F5344CB8AC3E}">
        <p14:creationId xmlns:p14="http://schemas.microsoft.com/office/powerpoint/2010/main" val="68704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USING SOMETHING FROM 2 AGES AGO</a:t>
            </a:r>
          </a:p>
          <a:p>
            <a:endParaRPr lang="en-US" dirty="0"/>
          </a:p>
          <a:p>
            <a:r>
              <a:rPr lang="en-US" dirty="0"/>
              <a:t>The problem is, most companies established prior to the start of the Age of Software are using managerial techniques from past  ages.  They are applying project management, a technique good for building the hoover dam and data centers, to software innovation.  And it doesn’t work,  no more than Gantt charts do for measuring the value delivered by a car production line.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Leadership wants to succeed, but does not have the right framework to manage IT software delivery, which is rapidly becoming the highest cost for most  organizations.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how did others do it?  How did the successful car companies we have today make  it through the last turning point?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seek an answer to this question, I did a tour of one of our customers who is in the middle of an impressive digital transformation.  But instead of going to the IT center as usual, my </a:t>
            </a:r>
            <a:r>
              <a:rPr lang="en-US" dirty="0" err="1"/>
              <a:t>colleage</a:t>
            </a:r>
            <a:r>
              <a:rPr lang="en-US" dirty="0"/>
              <a:t> Rene who is speaking [tomorrow] took on a 2 day tour of BMW’s flagship plant.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t>
            </a:r>
          </a:p>
          <a:p>
            <a:r>
              <a:rPr lang="en-US" dirty="0"/>
              <a:t>Using managerial frameworks from the last ages, like project management</a:t>
            </a:r>
          </a:p>
          <a:p>
            <a:endParaRPr lang="en-US" dirty="0"/>
          </a:p>
          <a:p>
            <a:r>
              <a:rPr lang="en-US" dirty="0"/>
              <a:t>Tracking activities, not results</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dirty="0"/>
            </a:br>
            <a:endParaRPr lang="en-US" dirty="0"/>
          </a:p>
        </p:txBody>
      </p:sp>
      <p:sp>
        <p:nvSpPr>
          <p:cNvPr id="4" name="Header Placeholder 3"/>
          <p:cNvSpPr>
            <a:spLocks noGrp="1"/>
          </p:cNvSpPr>
          <p:nvPr>
            <p:ph type="hdr" sz="quarter"/>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t>Tasktop Training</a:t>
            </a:r>
            <a:endParaRPr kumimoji="0" lang="en-US" altLang="en-US" sz="13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2F7CE2-82FC-4367-A039-6021A2C2E08F}"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803175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a:p>
            <a:pPr marL="0" indent="0">
              <a:buFont typeface="Arial" panose="020B0604020202020204" pitchFamily="34" charset="0"/>
              <a:buNone/>
            </a:pPr>
            <a:r>
              <a:rPr lang="en-US" b="1" dirty="0"/>
              <a:t>Tech giants have already solved this problem</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Wealth generated by Tech Giants dwarfed by those that survive the turning point. </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Best is yet to come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the start each age we have a financial capital frenzy, driven by Venture Capital in this one.  In the Age of Oil and Mass production, there were over 300 car startups in Detroit.  We now recently seen over 2000 fintech startups attacking every part of the banking experience.  Then, in the turning point, there is a shift to production capital, to the companies like Apple and Amazon who become the new [railroad barons] and through this turning point force a mass extinction.</a:t>
            </a:r>
          </a:p>
          <a:p>
            <a:endParaRPr lang="en-US" dirty="0"/>
          </a:p>
          <a:p>
            <a:r>
              <a:rPr lang="en-US" dirty="0"/>
              <a:t>For this Age, companies who become masters of software at scale have a shot at making it through the Turning Point.  The ones who move too slowly will decline as the new Production Capital takes over.  </a:t>
            </a:r>
          </a:p>
          <a:p>
            <a:endParaRPr lang="en-US" dirty="0"/>
          </a:p>
          <a:p>
            <a:r>
              <a:rPr lang="en-US" b="1" dirty="0"/>
              <a:t>Wealth that will be generated by the current Tech Giants will be dwarfed the by the wealth generated by those that survive the turning point.  That’s opportunity.  That’s how we thrive</a:t>
            </a:r>
          </a:p>
          <a:p>
            <a:endParaRPr lang="en-US" dirty="0"/>
          </a:p>
          <a:p>
            <a:endParaRPr lang="en-US" dirty="0"/>
          </a:p>
          <a:p>
            <a:r>
              <a:rPr lang="en-US" dirty="0"/>
              <a:t>-----------</a:t>
            </a:r>
          </a:p>
          <a:p>
            <a:endParaRPr lang="en-US" dirty="0"/>
          </a:p>
          <a:p>
            <a:r>
              <a:rPr lang="en-US" dirty="0"/>
              <a:t>https://</a:t>
            </a:r>
            <a:r>
              <a:rPr lang="en-US" dirty="0" err="1"/>
              <a:t>www.cbinsights.com</a:t>
            </a:r>
            <a:r>
              <a:rPr lang="en-US" dirty="0"/>
              <a:t>/research/report/hardware-startups-failure-success/ </a:t>
            </a:r>
          </a:p>
          <a:p>
            <a:endParaRPr lang="en-US" dirty="0"/>
          </a:p>
          <a:p>
            <a:r>
              <a:rPr lang="en-US" dirty="0"/>
              <a:t>Tech giants already have connected Value Stream Networks</a:t>
            </a:r>
          </a:p>
          <a:p>
            <a:endParaRPr lang="en-US" dirty="0"/>
          </a:p>
          <a:p>
            <a:r>
              <a:rPr lang="en-US" dirty="0"/>
              <a:t>Google: 2B LOC</a:t>
            </a:r>
          </a:p>
          <a:p>
            <a:endParaRPr lang="en-US" dirty="0"/>
          </a:p>
          <a:p>
            <a:r>
              <a:rPr lang="en-US" dirty="0"/>
              <a:t>Not just a question of technical practices </a:t>
            </a:r>
          </a:p>
          <a:p>
            <a:endParaRPr lang="en-US" dirty="0"/>
          </a:p>
          <a:p>
            <a:r>
              <a:rPr lang="en-US" dirty="0"/>
              <a:t>Increasing disruption by tech giants.  W e can turn the tide.  But how.  </a:t>
            </a:r>
          </a:p>
          <a:p>
            <a:endParaRPr lang="en-US" dirty="0"/>
          </a:p>
          <a:p>
            <a:r>
              <a:rPr lang="en-US" dirty="0"/>
              <a:t>We need a new framework.  </a:t>
            </a:r>
          </a:p>
          <a:p>
            <a:endParaRPr lang="en-US" dirty="0"/>
          </a:p>
          <a:p>
            <a:endParaRPr lang="en-US" dirty="0"/>
          </a:p>
          <a:p>
            <a:endParaRPr lang="en-US" dirty="0"/>
          </a:p>
          <a:p>
            <a:endParaRPr lang="en-US" dirty="0"/>
          </a:p>
          <a:p>
            <a:endParaRPr lang="en-US" dirty="0"/>
          </a:p>
          <a:p>
            <a:endParaRPr lang="en-US" dirty="0"/>
          </a:p>
          <a:p>
            <a:r>
              <a:rPr lang="en-US" dirty="0"/>
              <a:t>Notes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Jawbone: $930M of funding</a:t>
            </a:r>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rPr>
              <a:t>Tasktop Training</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7F47D9D-90E5-FC46-8A8A-BA364F0E32F7}" type="slidenum">
              <a:rPr kumimoji="0" lang="en-US" alt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099951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9</a:t>
            </a:fld>
            <a:endParaRPr lang="en-US"/>
          </a:p>
        </p:txBody>
      </p:sp>
    </p:spTree>
    <p:extLst>
      <p:ext uri="{BB962C8B-B14F-4D97-AF65-F5344CB8AC3E}">
        <p14:creationId xmlns:p14="http://schemas.microsoft.com/office/powerpoint/2010/main" val="288439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Teams video call minutes increased 100x in March</a:t>
            </a:r>
          </a:p>
          <a:p>
            <a:endParaRPr lang="en-US" dirty="0"/>
          </a:p>
        </p:txBody>
      </p:sp>
      <p:sp>
        <p:nvSpPr>
          <p:cNvPr id="4" name="Slide Number Placeholder 3"/>
          <p:cNvSpPr>
            <a:spLocks noGrp="1"/>
          </p:cNvSpPr>
          <p:nvPr>
            <p:ph type="sldNum" sz="quarter" idx="5"/>
          </p:nvPr>
        </p:nvSpPr>
        <p:spPr/>
        <p:txBody>
          <a:bodyPr/>
          <a:lstStyle/>
          <a:p>
            <a:fld id="{94143652-093D-452D-B44C-76C989110DBF}" type="slidenum">
              <a:rPr lang="en-US" smtClean="0"/>
              <a:t>10</a:t>
            </a:fld>
            <a:endParaRPr lang="en-US"/>
          </a:p>
        </p:txBody>
      </p:sp>
    </p:spTree>
    <p:extLst>
      <p:ext uri="{BB962C8B-B14F-4D97-AF65-F5344CB8AC3E}">
        <p14:creationId xmlns:p14="http://schemas.microsoft.com/office/powerpoint/2010/main" val="409436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T-Dark 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lvl1pPr>
              <a:defRPr sz="4267" b="0">
                <a:latin typeface="Avenir Roman" panose="02000503020000020003" pitchFamily="2" charset="0"/>
                <a:ea typeface="Avenir Roman" panose="02000503020000020003" pitchFamily="2" charset="0"/>
                <a:cs typeface="Arial" charset="0"/>
              </a:defRPr>
            </a:lvl1pPr>
          </a:lstStyle>
          <a:p>
            <a:r>
              <a:rPr lang="en-US" dirty="0"/>
              <a:t>Click to edit Master title style</a:t>
            </a:r>
          </a:p>
        </p:txBody>
      </p:sp>
    </p:spTree>
    <p:extLst>
      <p:ext uri="{BB962C8B-B14F-4D97-AF65-F5344CB8AC3E}">
        <p14:creationId xmlns:p14="http://schemas.microsoft.com/office/powerpoint/2010/main" val="3461623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T-Light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864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198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667596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34723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728334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dirty="0"/>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2053567"/>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68826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402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8892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22036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T-Dark Slide with Copyright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56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25389299"/>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3433729"/>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89035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619892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1025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00052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4875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7898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599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201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T-Dark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087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37827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693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805572"/>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88730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37247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3645323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77319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14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C8B8A3D5-DD22-4C4F-9CBC-AB15A654C776}" type="datetimeFigureOut">
              <a:rPr lang="en-US" smtClean="0"/>
              <a:t>6/10/2020</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40390520-A2DF-45BA-B0D7-F46E988EBF11}" type="slidenum">
              <a:rPr lang="en-US" smtClean="0"/>
              <a:t>‹#›</a:t>
            </a:fld>
            <a:endParaRPr lang="en-US"/>
          </a:p>
        </p:txBody>
      </p:sp>
    </p:spTree>
    <p:extLst>
      <p:ext uri="{BB962C8B-B14F-4D97-AF65-F5344CB8AC3E}">
        <p14:creationId xmlns:p14="http://schemas.microsoft.com/office/powerpoint/2010/main" val="3968064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30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T-Dark Content Only">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16219" y="663234"/>
            <a:ext cx="11359563" cy="5531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3499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7563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T-Dark Title and Single Column">
    <p:spTree>
      <p:nvGrpSpPr>
        <p:cNvPr id="1" name=""/>
        <p:cNvGrpSpPr/>
        <p:nvPr/>
      </p:nvGrpSpPr>
      <p:grpSpPr>
        <a:xfrm>
          <a:off x="0" y="0"/>
          <a:ext cx="0" cy="0"/>
          <a:chOff x="0" y="0"/>
          <a:chExt cx="0" cy="0"/>
        </a:xfrm>
      </p:grpSpPr>
      <p:sp>
        <p:nvSpPr>
          <p:cNvPr id="12" name="Rectangle 14"/>
          <p:cNvSpPr>
            <a:spLocks noGrp="1" noChangeArrowheads="1"/>
          </p:cNvSpPr>
          <p:nvPr>
            <p:ph type="title"/>
          </p:nvPr>
        </p:nvSpPr>
        <p:spPr bwMode="auto">
          <a:xfrm>
            <a:off x="0" y="257527"/>
            <a:ext cx="12192000" cy="6762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4267" b="0">
                <a:solidFill>
                  <a:schemeClr val="bg1">
                    <a:lumMod val="95000"/>
                  </a:schemeClr>
                </a:solidFill>
                <a:effectLst/>
                <a:latin typeface="Avenir Roman" panose="02000503020000020003" pitchFamily="2" charset="0"/>
                <a:ea typeface="Avenir Roman" panose="02000503020000020003" pitchFamily="2" charset="0"/>
                <a:cs typeface="Arial" charset="0"/>
              </a:defRPr>
            </a:lvl1pPr>
          </a:lstStyle>
          <a:p>
            <a:pPr lvl="0"/>
            <a:r>
              <a:rPr lang="en-US" altLang="en-US" dirty="0"/>
              <a:t>Click to edit Master title style</a:t>
            </a:r>
          </a:p>
        </p:txBody>
      </p:sp>
      <p:sp>
        <p:nvSpPr>
          <p:cNvPr id="5" name="Content Placeholder 4"/>
          <p:cNvSpPr>
            <a:spLocks noGrp="1"/>
          </p:cNvSpPr>
          <p:nvPr>
            <p:ph sz="quarter" idx="10"/>
          </p:nvPr>
        </p:nvSpPr>
        <p:spPr>
          <a:xfrm>
            <a:off x="416219" y="1032826"/>
            <a:ext cx="6466360" cy="51619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0069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T-Dark Title and Single Column Content">
    <p:spTree>
      <p:nvGrpSpPr>
        <p:cNvPr id="1" name=""/>
        <p:cNvGrpSpPr/>
        <p:nvPr/>
      </p:nvGrpSpPr>
      <p:grpSpPr>
        <a:xfrm>
          <a:off x="0" y="0"/>
          <a:ext cx="0" cy="0"/>
          <a:chOff x="0" y="0"/>
          <a:chExt cx="0" cy="0"/>
        </a:xfrm>
      </p:grpSpPr>
      <p:sp>
        <p:nvSpPr>
          <p:cNvPr id="6" name="Title 1"/>
          <p:cNvSpPr>
            <a:spLocks noGrp="1"/>
          </p:cNvSpPr>
          <p:nvPr>
            <p:ph type="title"/>
          </p:nvPr>
        </p:nvSpPr>
        <p:spPr>
          <a:xfrm>
            <a:off x="416219" y="285757"/>
            <a:ext cx="11359563" cy="676276"/>
          </a:xfrm>
        </p:spPr>
        <p:txBody>
          <a:bodyPr>
            <a:noAutofit/>
          </a:bodyPr>
          <a:lstStyle>
            <a:lvl1pPr algn="l">
              <a:defRPr sz="3733" b="0">
                <a:solidFill>
                  <a:schemeClr val="bg1"/>
                </a:solidFill>
                <a:effectLst/>
                <a:latin typeface="Avenir Roman" panose="02000503020000020003" pitchFamily="2" charset="0"/>
                <a:ea typeface="Avenir Roman" panose="02000503020000020003" pitchFamily="2" charset="0"/>
                <a:cs typeface="Arial" charset="0"/>
              </a:defRPr>
            </a:lvl1pPr>
          </a:lstStyle>
          <a:p>
            <a:r>
              <a:rPr lang="en-US" dirty="0"/>
              <a:t>Click to edit Master title style</a:t>
            </a:r>
          </a:p>
        </p:txBody>
      </p:sp>
      <p:sp>
        <p:nvSpPr>
          <p:cNvPr id="5" name="Content Placeholder 4"/>
          <p:cNvSpPr>
            <a:spLocks noGrp="1"/>
          </p:cNvSpPr>
          <p:nvPr>
            <p:ph sz="quarter" idx="10"/>
          </p:nvPr>
        </p:nvSpPr>
        <p:spPr>
          <a:xfrm>
            <a:off x="416219" y="1074955"/>
            <a:ext cx="11359563" cy="5224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044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T-Main Title Slide">
    <p:spTree>
      <p:nvGrpSpPr>
        <p:cNvPr id="1" name=""/>
        <p:cNvGrpSpPr/>
        <p:nvPr/>
      </p:nvGrpSpPr>
      <p:grpSpPr>
        <a:xfrm>
          <a:off x="0" y="0"/>
          <a:ext cx="0" cy="0"/>
          <a:chOff x="0" y="0"/>
          <a:chExt cx="0" cy="0"/>
        </a:xfrm>
      </p:grpSpPr>
      <p:sp>
        <p:nvSpPr>
          <p:cNvPr id="7" name="Subtitle 2"/>
          <p:cNvSpPr>
            <a:spLocks noGrp="1"/>
          </p:cNvSpPr>
          <p:nvPr>
            <p:ph type="subTitle" idx="1"/>
          </p:nvPr>
        </p:nvSpPr>
        <p:spPr>
          <a:xfrm>
            <a:off x="812801" y="4890507"/>
            <a:ext cx="8306841" cy="495300"/>
          </a:xfrm>
          <a:prstGeom prst="rect">
            <a:avLst/>
          </a:prstGeom>
        </p:spPr>
        <p:txBody>
          <a:bodyPr>
            <a:noAutofit/>
          </a:bodyPr>
          <a:lstStyle>
            <a:lvl1pPr marL="0" indent="0" algn="l">
              <a:buNone/>
              <a:defRPr sz="2667" b="0" i="0">
                <a:solidFill>
                  <a:schemeClr val="bg2">
                    <a:lumMod val="50000"/>
                  </a:schemeClr>
                </a:solidFill>
                <a:latin typeface="Avenir Roman" panose="02000503020000020003" pitchFamily="2" charset="0"/>
                <a:ea typeface="Avenir Roman" panose="02000503020000020003" pitchFamily="2" charset="0"/>
                <a:cs typeface="Arial"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2" name="Title 1"/>
          <p:cNvSpPr>
            <a:spLocks noGrp="1"/>
          </p:cNvSpPr>
          <p:nvPr>
            <p:ph type="title"/>
          </p:nvPr>
        </p:nvSpPr>
        <p:spPr>
          <a:xfrm>
            <a:off x="812801" y="4257425"/>
            <a:ext cx="11379199" cy="676276"/>
          </a:xfrm>
        </p:spPr>
        <p:txBody>
          <a:bodyPr>
            <a:noAutofit/>
          </a:bodyPr>
          <a:lstStyle>
            <a:lvl1pPr algn="l">
              <a:defRPr sz="5333" b="0" i="0">
                <a:solidFill>
                  <a:schemeClr val="bg1">
                    <a:lumMod val="95000"/>
                  </a:schemeClr>
                </a:solidFill>
                <a:latin typeface="Avenir Roman" panose="02000503020000020003" pitchFamily="2" charset="0"/>
                <a:ea typeface="Avenir Roman" panose="02000503020000020003" pitchFamily="2" charset="0"/>
                <a:cs typeface="Arial" charset="0"/>
              </a:defRPr>
            </a:lvl1pPr>
          </a:lstStyle>
          <a:p>
            <a:r>
              <a:rPr lang="en-US" dirty="0"/>
              <a:t>Click to edit Master title style</a:t>
            </a:r>
          </a:p>
        </p:txBody>
      </p:sp>
    </p:spTree>
    <p:extLst>
      <p:ext uri="{BB962C8B-B14F-4D97-AF65-F5344CB8AC3E}">
        <p14:creationId xmlns:p14="http://schemas.microsoft.com/office/powerpoint/2010/main" val="1598718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3498-E93B-F940-914C-014AB1747C52}"/>
              </a:ext>
            </a:extLst>
          </p:cNvPr>
          <p:cNvSpPr>
            <a:spLocks noGrp="1"/>
          </p:cNvSpPr>
          <p:nvPr>
            <p:ph type="title"/>
          </p:nvPr>
        </p:nvSpPr>
        <p:spPr>
          <a:xfrm>
            <a:off x="838200" y="365126"/>
            <a:ext cx="10515600" cy="87665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45F04B-0D4A-5B46-A274-E94D6CE667D3}"/>
              </a:ext>
            </a:extLst>
          </p:cNvPr>
          <p:cNvSpPr>
            <a:spLocks noGrp="1"/>
          </p:cNvSpPr>
          <p:nvPr>
            <p:ph idx="1"/>
          </p:nvPr>
        </p:nvSpPr>
        <p:spPr>
          <a:xfrm>
            <a:off x="416219" y="1496291"/>
            <a:ext cx="11359563" cy="45110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9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T-Light 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4A4A-1FCE-B64E-9473-B922CE9F43D9}"/>
              </a:ext>
            </a:extLst>
          </p:cNvPr>
          <p:cNvSpPr>
            <a:spLocks noGrp="1"/>
          </p:cNvSpPr>
          <p:nvPr>
            <p:ph type="title"/>
          </p:nvPr>
        </p:nvSpPr>
        <p:spPr>
          <a:xfrm>
            <a:off x="0" y="285757"/>
            <a:ext cx="12192000" cy="676276"/>
          </a:xfrm>
        </p:spPr>
        <p:txBody>
          <a:bodyPr>
            <a:noAutofit/>
          </a:bodyPr>
          <a:lstStyle>
            <a:lvl1pPr>
              <a:defRPr sz="4267" b="1">
                <a:solidFill>
                  <a:schemeClr val="tx1">
                    <a:lumMod val="75000"/>
                    <a:lumOff val="25000"/>
                  </a:schemeClr>
                </a:solidFill>
                <a:effectLst/>
                <a:latin typeface="Arial" charset="0"/>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133058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CC5AEB-8242-6A4E-B4D2-0A66B8C57F19}"/>
              </a:ext>
            </a:extLst>
          </p:cNvPr>
          <p:cNvPicPr>
            <a:picLocks noChangeAspect="1"/>
          </p:cNvPicPr>
          <p:nvPr userDrawn="1"/>
        </p:nvPicPr>
        <p:blipFill>
          <a:blip r:embed="rId12" cstate="print">
            <a:extLst>
              <a:ext uri="{BEBA8EAE-BF5A-486C-A8C5-ECC9F3942E4B}">
                <a14:imgProps xmlns:a14="http://schemas.microsoft.com/office/drawing/2010/main">
                  <a14:imgLayer>
                    <a14:imgEffect>
                      <a14:brightnessContrast bright="-14000"/>
                    </a14:imgEffect>
                  </a14:imgLayer>
                </a14:imgProps>
              </a:ext>
              <a:ext uri="{28A0092B-C50C-407E-A947-70E740481C1C}">
                <a14:useLocalDpi xmlns:a14="http://schemas.microsoft.com/office/drawing/2010/main"/>
              </a:ext>
            </a:extLst>
          </a:blip>
          <a:stretch>
            <a:fillRect/>
          </a:stretch>
        </p:blipFill>
        <p:spPr>
          <a:xfrm>
            <a:off x="9838638" y="6240088"/>
            <a:ext cx="2036092" cy="401533"/>
          </a:xfrm>
          <a:prstGeom prst="rect">
            <a:avLst/>
          </a:prstGeom>
        </p:spPr>
      </p:pic>
      <p:sp>
        <p:nvSpPr>
          <p:cNvPr id="7" name="TextBox 6"/>
          <p:cNvSpPr txBox="1"/>
          <p:nvPr userDrawn="1"/>
        </p:nvSpPr>
        <p:spPr>
          <a:xfrm>
            <a:off x="161361" y="6158170"/>
            <a:ext cx="3240988" cy="502573"/>
          </a:xfrm>
          <a:prstGeom prst="rect">
            <a:avLst/>
          </a:prstGeom>
          <a:noFill/>
        </p:spPr>
        <p:txBody>
          <a:bodyPr wrap="square" rtlCol="0">
            <a:spAutoFit/>
          </a:bodyPr>
          <a:lstStyle/>
          <a:p>
            <a:r>
              <a:rPr lang="en-US" sz="1333" b="0" i="0" dirty="0">
                <a:solidFill>
                  <a:schemeClr val="tx1">
                    <a:lumMod val="50000"/>
                    <a:lumOff val="50000"/>
                  </a:schemeClr>
                </a:solidFill>
                <a:latin typeface="Avenir Roman" panose="02000503020000020003" pitchFamily="2" charset="0"/>
                <a:ea typeface="Calibri Light" charset="0"/>
                <a:cs typeface="Calibri Light" charset="0"/>
              </a:rPr>
              <a:t>@mik_kersten</a:t>
            </a:r>
          </a:p>
          <a:p>
            <a:r>
              <a:rPr lang="en-US" sz="1333" b="0" i="0" dirty="0">
                <a:solidFill>
                  <a:schemeClr val="tx1">
                    <a:lumMod val="50000"/>
                    <a:lumOff val="50000"/>
                  </a:schemeClr>
                </a:solidFill>
                <a:latin typeface="Avenir Roman" panose="02000503020000020003" pitchFamily="2" charset="0"/>
                <a:ea typeface="Calibri Light" charset="0"/>
                <a:cs typeface="Calibri Light" charset="0"/>
              </a:rPr>
              <a:t>projecttoproduct.org</a:t>
            </a:r>
          </a:p>
        </p:txBody>
      </p:sp>
      <p:sp>
        <p:nvSpPr>
          <p:cNvPr id="1028" name="Rectangle 14"/>
          <p:cNvSpPr>
            <a:spLocks noGrp="1" noChangeArrowheads="1"/>
          </p:cNvSpPr>
          <p:nvPr>
            <p:ph type="title"/>
          </p:nvPr>
        </p:nvSpPr>
        <p:spPr bwMode="auto">
          <a:xfrm>
            <a:off x="0" y="257527"/>
            <a:ext cx="12192000" cy="676276"/>
          </a:xfrm>
          <a:prstGeom prst="rect">
            <a:avLst/>
          </a:prstGeom>
          <a:noFill/>
          <a:ln w="9525">
            <a:noFill/>
            <a:miter lim="800000"/>
            <a:headEnd/>
            <a:tailEnd/>
          </a:ln>
        </p:spPr>
        <p:txBody>
          <a:bodyPr vert="horz" wrap="none" lIns="91440" tIns="45720" rIns="91440" bIns="45720" numCol="1" anchor="ctr" anchorCtr="0" compatLnSpc="1">
            <a:prstTxWarp prst="textNoShape">
              <a:avLst/>
            </a:prstTxWarp>
            <a:noAutofit/>
          </a:bodyPr>
          <a:lstStyle/>
          <a:p>
            <a:pPr lvl="0"/>
            <a:r>
              <a:rPr lang="en-US" altLang="en-US" dirty="0"/>
              <a:t>Click to edit Master title style</a:t>
            </a:r>
          </a:p>
        </p:txBody>
      </p:sp>
      <p:sp>
        <p:nvSpPr>
          <p:cNvPr id="3" name="Text Placeholder 2"/>
          <p:cNvSpPr>
            <a:spLocks noGrp="1"/>
          </p:cNvSpPr>
          <p:nvPr>
            <p:ph type="body" idx="1"/>
          </p:nvPr>
        </p:nvSpPr>
        <p:spPr>
          <a:xfrm>
            <a:off x="416219" y="1071193"/>
            <a:ext cx="11359563" cy="52970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7367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ctr" rtl="0" eaLnBrk="1" fontAlgn="base" hangingPunct="1">
        <a:lnSpc>
          <a:spcPct val="85000"/>
        </a:lnSpc>
        <a:spcBef>
          <a:spcPct val="0"/>
        </a:spcBef>
        <a:spcAft>
          <a:spcPct val="0"/>
        </a:spcAft>
        <a:defRPr lang="en-US" altLang="en-US" sz="4267" b="0" i="0" kern="1200" dirty="0" smtClean="0">
          <a:solidFill>
            <a:schemeClr val="bg1">
              <a:lumMod val="95000"/>
            </a:schemeClr>
          </a:solidFill>
          <a:effectLst/>
          <a:latin typeface="Avenir Roman" panose="02000503020000020003" pitchFamily="2" charset="0"/>
          <a:ea typeface="Avenir Roman" panose="02000503020000020003" pitchFamily="2" charset="0"/>
          <a:cs typeface="Arial" charset="0"/>
        </a:defRPr>
      </a:lvl1pPr>
      <a:lvl2pPr algn="ctr" rtl="0" eaLnBrk="1" fontAlgn="base" hangingPunct="1">
        <a:lnSpc>
          <a:spcPct val="85000"/>
        </a:lnSpc>
        <a:spcBef>
          <a:spcPct val="0"/>
        </a:spcBef>
        <a:spcAft>
          <a:spcPct val="0"/>
        </a:spcAft>
        <a:defRPr sz="4933" b="1">
          <a:solidFill>
            <a:srgbClr val="F5F7FB"/>
          </a:solidFill>
          <a:latin typeface="Century Gothic" pitchFamily="34" charset="0"/>
        </a:defRPr>
      </a:lvl2pPr>
      <a:lvl3pPr algn="ctr" rtl="0" eaLnBrk="1" fontAlgn="base" hangingPunct="1">
        <a:lnSpc>
          <a:spcPct val="85000"/>
        </a:lnSpc>
        <a:spcBef>
          <a:spcPct val="0"/>
        </a:spcBef>
        <a:spcAft>
          <a:spcPct val="0"/>
        </a:spcAft>
        <a:defRPr sz="4933" b="1">
          <a:solidFill>
            <a:srgbClr val="F5F7FB"/>
          </a:solidFill>
          <a:latin typeface="Century Gothic" pitchFamily="34" charset="0"/>
        </a:defRPr>
      </a:lvl3pPr>
      <a:lvl4pPr algn="ctr" rtl="0" eaLnBrk="1" fontAlgn="base" hangingPunct="1">
        <a:lnSpc>
          <a:spcPct val="85000"/>
        </a:lnSpc>
        <a:spcBef>
          <a:spcPct val="0"/>
        </a:spcBef>
        <a:spcAft>
          <a:spcPct val="0"/>
        </a:spcAft>
        <a:defRPr sz="4933" b="1">
          <a:solidFill>
            <a:srgbClr val="F5F7FB"/>
          </a:solidFill>
          <a:latin typeface="Century Gothic" pitchFamily="34" charset="0"/>
        </a:defRPr>
      </a:lvl4pPr>
      <a:lvl5pPr algn="ctr" rtl="0" eaLnBrk="1" fontAlgn="base" hangingPunct="1">
        <a:lnSpc>
          <a:spcPct val="85000"/>
        </a:lnSpc>
        <a:spcBef>
          <a:spcPct val="0"/>
        </a:spcBef>
        <a:spcAft>
          <a:spcPct val="0"/>
        </a:spcAft>
        <a:defRPr sz="4933" b="1">
          <a:solidFill>
            <a:srgbClr val="F5F7FB"/>
          </a:solidFill>
          <a:latin typeface="Century Gothic" pitchFamily="34" charset="0"/>
        </a:defRPr>
      </a:lvl5pPr>
      <a:lvl6pPr marL="609585" algn="ctr" rtl="0" eaLnBrk="1" fontAlgn="base" hangingPunct="1">
        <a:lnSpc>
          <a:spcPct val="85000"/>
        </a:lnSpc>
        <a:spcBef>
          <a:spcPct val="0"/>
        </a:spcBef>
        <a:spcAft>
          <a:spcPct val="0"/>
        </a:spcAft>
        <a:defRPr sz="4933" b="1">
          <a:solidFill>
            <a:srgbClr val="535454"/>
          </a:solidFill>
          <a:latin typeface="Century Gothic" pitchFamily="34" charset="0"/>
        </a:defRPr>
      </a:lvl6pPr>
      <a:lvl7pPr marL="1219170" algn="ctr" rtl="0" eaLnBrk="1" fontAlgn="base" hangingPunct="1">
        <a:lnSpc>
          <a:spcPct val="85000"/>
        </a:lnSpc>
        <a:spcBef>
          <a:spcPct val="0"/>
        </a:spcBef>
        <a:spcAft>
          <a:spcPct val="0"/>
        </a:spcAft>
        <a:defRPr sz="4933" b="1">
          <a:solidFill>
            <a:srgbClr val="535454"/>
          </a:solidFill>
          <a:latin typeface="Century Gothic" pitchFamily="34" charset="0"/>
        </a:defRPr>
      </a:lvl7pPr>
      <a:lvl8pPr marL="1828754" algn="ctr" rtl="0" eaLnBrk="1" fontAlgn="base" hangingPunct="1">
        <a:lnSpc>
          <a:spcPct val="85000"/>
        </a:lnSpc>
        <a:spcBef>
          <a:spcPct val="0"/>
        </a:spcBef>
        <a:spcAft>
          <a:spcPct val="0"/>
        </a:spcAft>
        <a:defRPr sz="4933" b="1">
          <a:solidFill>
            <a:srgbClr val="535454"/>
          </a:solidFill>
          <a:latin typeface="Century Gothic" pitchFamily="34" charset="0"/>
        </a:defRPr>
      </a:lvl8pPr>
      <a:lvl9pPr marL="2438339" algn="ctr" rtl="0" eaLnBrk="1" fontAlgn="base" hangingPunct="1">
        <a:lnSpc>
          <a:spcPct val="85000"/>
        </a:lnSpc>
        <a:spcBef>
          <a:spcPct val="0"/>
        </a:spcBef>
        <a:spcAft>
          <a:spcPct val="0"/>
        </a:spcAft>
        <a:defRPr sz="4933" b="1">
          <a:solidFill>
            <a:srgbClr val="535454"/>
          </a:solidFill>
          <a:latin typeface="Century Gothic" pitchFamily="34" charset="0"/>
        </a:defRPr>
      </a:lvl9pPr>
    </p:titleStyle>
    <p:bodyStyle>
      <a:lvl1pPr marL="156629" indent="-143930" algn="l" rtl="0" eaLnBrk="1" fontAlgn="base" hangingPunct="1">
        <a:spcBef>
          <a:spcPct val="50000"/>
        </a:spcBef>
        <a:spcAft>
          <a:spcPct val="0"/>
        </a:spcAft>
        <a:buClr>
          <a:srgbClr val="82BC00"/>
        </a:buClr>
        <a:buSzPct val="25000"/>
        <a:buFont typeface="CenturyGothic" charset="0"/>
        <a:buChar char=" "/>
        <a:tabLst/>
        <a:defRPr lang="en-US" sz="3467" b="0" i="0" kern="1200" dirty="0" smtClean="0">
          <a:solidFill>
            <a:schemeClr val="bg1">
              <a:lumMod val="95000"/>
            </a:schemeClr>
          </a:solidFill>
          <a:effectLst/>
          <a:latin typeface="Avenir Roman" panose="02000503020000020003" pitchFamily="2" charset="0"/>
          <a:ea typeface="Avenir Roman" panose="02000503020000020003" pitchFamily="2" charset="0"/>
          <a:cs typeface="Arial" charset="0"/>
        </a:defRPr>
      </a:lvl1pPr>
      <a:lvl2pPr marL="611702" indent="-482588" algn="l" rtl="0" eaLnBrk="1" fontAlgn="base" hangingPunct="1">
        <a:spcBef>
          <a:spcPct val="15000"/>
        </a:spcBef>
        <a:spcAft>
          <a:spcPct val="0"/>
        </a:spcAft>
        <a:buClr>
          <a:srgbClr val="8181A9"/>
        </a:buClr>
        <a:buSzPct val="100000"/>
        <a:buFontTx/>
        <a:buBlip>
          <a:blip r:embed="rId13"/>
        </a:buBlip>
        <a:tabLst/>
        <a:defRPr lang="en-US" altLang="en-US" sz="2400" b="0" i="0" kern="1200" dirty="0" smtClean="0">
          <a:solidFill>
            <a:schemeClr val="bg1">
              <a:lumMod val="95000"/>
            </a:schemeClr>
          </a:solidFill>
          <a:effectLst/>
          <a:latin typeface="Avenir Roman" panose="02000503020000020003" pitchFamily="2" charset="0"/>
          <a:ea typeface="Avenir Roman" panose="02000503020000020003" pitchFamily="2" charset="0"/>
          <a:cs typeface="Arial" charset="0"/>
        </a:defRPr>
      </a:lvl2pPr>
      <a:lvl3pPr marL="1001159" indent="-311143" algn="l" rtl="0" eaLnBrk="1" fontAlgn="base" hangingPunct="1">
        <a:spcBef>
          <a:spcPct val="30000"/>
        </a:spcBef>
        <a:spcAft>
          <a:spcPct val="0"/>
        </a:spcAft>
        <a:buClr>
          <a:schemeClr val="accent1"/>
        </a:buClr>
        <a:buSzPct val="100000"/>
        <a:buFont typeface="Courier New" charset="0"/>
        <a:buChar char="o"/>
        <a:tabLst/>
        <a:defRPr lang="en-US" altLang="en-US" sz="2133" b="0" i="0" kern="1200" dirty="0" smtClean="0">
          <a:solidFill>
            <a:schemeClr val="bg1">
              <a:lumMod val="95000"/>
            </a:schemeClr>
          </a:solidFill>
          <a:effectLst/>
          <a:latin typeface="Avenir Roman" panose="02000503020000020003" pitchFamily="2" charset="0"/>
          <a:ea typeface="Avenir Roman" panose="02000503020000020003" pitchFamily="2" charset="0"/>
          <a:cs typeface="Arial" charset="0"/>
        </a:defRPr>
      </a:lvl3pPr>
      <a:lvl4pPr marL="1536662" indent="-391574" algn="l" rtl="0" eaLnBrk="1" fontAlgn="base" hangingPunct="1">
        <a:spcBef>
          <a:spcPct val="30000"/>
        </a:spcBef>
        <a:spcAft>
          <a:spcPct val="0"/>
        </a:spcAft>
        <a:buClr>
          <a:schemeClr val="accent1"/>
        </a:buClr>
        <a:buSzPct val="100000"/>
        <a:buFont typeface="Wingdings" charset="2"/>
        <a:buChar char="§"/>
        <a:tabLst/>
        <a:defRPr lang="en-US" altLang="en-US" sz="2000" b="0" i="0" kern="1200" dirty="0" smtClean="0">
          <a:solidFill>
            <a:schemeClr val="bg1">
              <a:lumMod val="95000"/>
            </a:schemeClr>
          </a:solidFill>
          <a:effectLst/>
          <a:latin typeface="Avenir Roman" panose="02000503020000020003" pitchFamily="2" charset="0"/>
          <a:ea typeface="Avenir Roman" panose="02000503020000020003" pitchFamily="2" charset="0"/>
          <a:cs typeface="Arial" charset="0"/>
        </a:defRPr>
      </a:lvl4pPr>
      <a:lvl5pPr marL="1991734" indent="-376757" algn="l" rtl="0" eaLnBrk="1" fontAlgn="base" hangingPunct="1">
        <a:spcBef>
          <a:spcPct val="30000"/>
        </a:spcBef>
        <a:spcAft>
          <a:spcPct val="0"/>
        </a:spcAft>
        <a:buClr>
          <a:schemeClr val="accent2"/>
        </a:buClr>
        <a:buSzPct val="100000"/>
        <a:buFont typeface="Arial" charset="0"/>
        <a:buChar char="•"/>
        <a:tabLst/>
        <a:defRPr lang="en-US" altLang="en-US" sz="2000" b="0" i="0" kern="1200" dirty="0">
          <a:solidFill>
            <a:schemeClr val="bg1">
              <a:lumMod val="95000"/>
            </a:schemeClr>
          </a:solidFill>
          <a:effectLst/>
          <a:latin typeface="Avenir Roman" panose="02000503020000020003" pitchFamily="2" charset="0"/>
          <a:ea typeface="Avenir Roman" panose="02000503020000020003" pitchFamily="2" charset="0"/>
          <a:cs typeface="Arial" charset="0"/>
        </a:defRPr>
      </a:lvl5pPr>
      <a:lvl6pPr marL="3352716" indent="-304792"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3962301" indent="-304792"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4571886" indent="-304792"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5181470" indent="-304792" algn="l" rtl="0" eaLnBrk="1" fontAlgn="base" hangingPunct="1">
        <a:spcBef>
          <a:spcPct val="30000"/>
        </a:spcBef>
        <a:spcAft>
          <a:spcPct val="0"/>
        </a:spcAft>
        <a:buClr>
          <a:schemeClr val="accent2"/>
        </a:buClr>
        <a:buChar char="•"/>
        <a:defRPr>
          <a:solidFill>
            <a:schemeClr val="tx1"/>
          </a:solidFill>
          <a:latin typeface="Tahoma" pitchFamily="34" charset="0"/>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4942764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673" r:id="rId29"/>
    <p:sldLayoutId id="2147483676" r:id="rId30"/>
  </p:sldLayoutIdLst>
  <p:transition>
    <p:fade/>
  </p:transition>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microsoft.com/office/2018/10/relationships/comments" Target="../comments/modernComment_26FF_91CAC0AC.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hyperlink" Target="https://www.frbatlanta.org/blogs/macroblog" TargetMode="Externa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microsoft.com/office/2018/10/relationships/comments" Target="../comments/modernComment_2700_3260741A.xm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701_2C679EFD.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jpe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hyperlink" Target="mailto:samgu@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18/10/relationships/comments" Target="../comments/modernComment_4B9_CC6B7EF4.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0.jpeg"/><Relationship Id="rId5" Type="http://schemas.openxmlformats.org/officeDocument/2006/relationships/image" Target="../media/image9.emf"/><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6F8_2A13B8A6.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7.emf"/><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1.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4B1_91954A42.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www.forbes.com/sites/blakemorgan/2020/04/05/is-covid-19-forcing-your-digital-transformation-12-steps-to-move-faster/" TargetMode="External"/><Relationship Id="rId5" Type="http://schemas.openxmlformats.org/officeDocument/2006/relationships/image" Target="../media/image2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0245FCA-72BD-D64A-829B-254B94BCDFFE}"/>
              </a:ext>
            </a:extLst>
          </p:cNvPr>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376DE5-5DB2-4F9D-B33F-26320B12938D}"/>
              </a:ext>
            </a:extLst>
          </p:cNvPr>
          <p:cNvSpPr>
            <a:spLocks noGrp="1"/>
          </p:cNvSpPr>
          <p:nvPr>
            <p:ph type="ctrTitle"/>
          </p:nvPr>
        </p:nvSpPr>
        <p:spPr>
          <a:xfrm>
            <a:off x="797169" y="569043"/>
            <a:ext cx="4751015" cy="923330"/>
          </a:xfrm>
        </p:spPr>
        <p:txBody>
          <a:bodyPr/>
          <a:lstStyle/>
          <a:p>
            <a:pPr algn="l"/>
            <a:r>
              <a:rPr lang="en-US" dirty="0"/>
              <a:t>Plenary</a:t>
            </a:r>
          </a:p>
        </p:txBody>
      </p:sp>
      <p:sp>
        <p:nvSpPr>
          <p:cNvPr id="3" name="Subtitle 2">
            <a:extLst>
              <a:ext uri="{FF2B5EF4-FFF2-40B4-BE49-F238E27FC236}">
                <a16:creationId xmlns:a16="http://schemas.microsoft.com/office/drawing/2014/main" id="{62BC8ECC-D3E8-9344-870A-11874449A470}"/>
              </a:ext>
            </a:extLst>
          </p:cNvPr>
          <p:cNvSpPr>
            <a:spLocks noGrp="1"/>
          </p:cNvSpPr>
          <p:nvPr>
            <p:ph type="subTitle" idx="1"/>
          </p:nvPr>
        </p:nvSpPr>
        <p:spPr>
          <a:xfrm>
            <a:off x="797169" y="1740755"/>
            <a:ext cx="4751015" cy="276999"/>
          </a:xfrm>
        </p:spPr>
        <p:txBody>
          <a:bodyPr/>
          <a:lstStyle/>
          <a:p>
            <a:pPr algn="l"/>
            <a:r>
              <a:rPr lang="en-US" sz="1800" dirty="0"/>
              <a:t>15 minutes</a:t>
            </a:r>
            <a:endParaRPr lang="en" sz="1800" dirty="0">
              <a:ea typeface="Segoe UI Semibold" charset="0"/>
              <a:cs typeface="Segoe UI Semibold" charset="0"/>
            </a:endParaRPr>
          </a:p>
        </p:txBody>
      </p:sp>
    </p:spTree>
    <p:extLst>
      <p:ext uri="{BB962C8B-B14F-4D97-AF65-F5344CB8AC3E}">
        <p14:creationId xmlns:p14="http://schemas.microsoft.com/office/powerpoint/2010/main" val="3845175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 name="Parallelogram 10">
            <a:extLst>
              <a:ext uri="{FF2B5EF4-FFF2-40B4-BE49-F238E27FC236}">
                <a16:creationId xmlns:a16="http://schemas.microsoft.com/office/drawing/2014/main" id="{6C0C0795-88AE-664A-8E20-3B510B51DB88}"/>
              </a:ext>
            </a:extLst>
          </p:cNvPr>
          <p:cNvSpPr/>
          <p:nvPr/>
        </p:nvSpPr>
        <p:spPr bwMode="auto">
          <a:xfrm>
            <a:off x="4111254"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DE357098-361C-4A3C-AB0B-BC576D03CBCC}"/>
              </a:ext>
            </a:extLst>
          </p:cNvPr>
          <p:cNvGrpSpPr/>
          <p:nvPr/>
        </p:nvGrpSpPr>
        <p:grpSpPr>
          <a:xfrm>
            <a:off x="0" y="9145"/>
            <a:ext cx="12192000" cy="6861872"/>
            <a:chOff x="0" y="9145"/>
            <a:chExt cx="12192000" cy="6861872"/>
          </a:xfrm>
        </p:grpSpPr>
        <p:pic>
          <p:nvPicPr>
            <p:cNvPr id="13" name="Picture 12">
              <a:extLst>
                <a:ext uri="{FF2B5EF4-FFF2-40B4-BE49-F238E27FC236}">
                  <a16:creationId xmlns:a16="http://schemas.microsoft.com/office/drawing/2014/main" id="{D60C3F64-0C56-134D-AF3D-8DB7B9DBE291}"/>
                </a:ext>
              </a:extLst>
            </p:cNvPr>
            <p:cNvPicPr>
              <a:picLocks noChangeAspect="1"/>
            </p:cNvPicPr>
            <p:nvPr/>
          </p:nvPicPr>
          <p:blipFill>
            <a:blip r:embed="rId3">
              <a:alphaModFix amt="20000"/>
              <a:extLst>
                <a:ext uri="{28A0092B-C50C-407E-A947-70E740481C1C}">
                  <a14:useLocalDpi xmlns:a14="http://schemas.microsoft.com/office/drawing/2010/main"/>
                </a:ext>
              </a:extLst>
            </a:blip>
            <a:stretch>
              <a:fillRect/>
            </a:stretch>
          </p:blipFill>
          <p:spPr>
            <a:xfrm>
              <a:off x="0" y="9145"/>
              <a:ext cx="12192000" cy="6839712"/>
            </a:xfrm>
            <a:prstGeom prst="rect">
              <a:avLst/>
            </a:prstGeom>
          </p:spPr>
        </p:pic>
        <p:pic>
          <p:nvPicPr>
            <p:cNvPr id="4" name="Picture 3">
              <a:extLst>
                <a:ext uri="{FF2B5EF4-FFF2-40B4-BE49-F238E27FC236}">
                  <a16:creationId xmlns:a16="http://schemas.microsoft.com/office/drawing/2014/main" id="{E1B6B818-B7A8-4646-8412-DCCF1AA2A985}"/>
                </a:ext>
              </a:extLst>
            </p:cNvPr>
            <p:cNvPicPr>
              <a:picLocks noChangeAspect="1"/>
            </p:cNvPicPr>
            <p:nvPr/>
          </p:nvPicPr>
          <p:blipFill rotWithShape="1">
            <a:blip r:embed="rId4">
              <a:extLst>
                <a:ext uri="{28A0092B-C50C-407E-A947-70E740481C1C}">
                  <a14:useLocalDpi xmlns:a14="http://schemas.microsoft.com/office/drawing/2010/main"/>
                </a:ext>
              </a:extLst>
            </a:blip>
            <a:srcRect b="53154"/>
            <a:stretch/>
          </p:blipFill>
          <p:spPr>
            <a:xfrm>
              <a:off x="235372" y="2686049"/>
              <a:ext cx="11713399" cy="4171951"/>
            </a:xfrm>
            <a:prstGeom prst="rect">
              <a:avLst/>
            </a:prstGeom>
          </p:spPr>
        </p:pic>
        <p:pic>
          <p:nvPicPr>
            <p:cNvPr id="5" name="Content Placeholder 4">
              <a:extLst>
                <a:ext uri="{FF2B5EF4-FFF2-40B4-BE49-F238E27FC236}">
                  <a16:creationId xmlns:a16="http://schemas.microsoft.com/office/drawing/2014/main" id="{18336590-C707-A044-BDAE-C14B708EF138}"/>
                </a:ext>
              </a:extLst>
            </p:cNvPr>
            <p:cNvPicPr>
              <a:picLocks noChangeAspect="1"/>
            </p:cNvPicPr>
            <p:nvPr/>
          </p:nvPicPr>
          <p:blipFill>
            <a:blip r:embed="rId5"/>
            <a:stretch>
              <a:fillRect/>
            </a:stretch>
          </p:blipFill>
          <p:spPr>
            <a:xfrm>
              <a:off x="2137160" y="4474134"/>
              <a:ext cx="8042263" cy="2396883"/>
            </a:xfrm>
            <a:prstGeom prst="rect">
              <a:avLst/>
            </a:prstGeom>
          </p:spPr>
        </p:pic>
      </p:grpSp>
      <p:sp>
        <p:nvSpPr>
          <p:cNvPr id="12" name="Parallelogram 11">
            <a:extLst>
              <a:ext uri="{FF2B5EF4-FFF2-40B4-BE49-F238E27FC236}">
                <a16:creationId xmlns:a16="http://schemas.microsoft.com/office/drawing/2014/main" id="{19272C11-78D5-6E4C-BE4B-BD34FBB14053}"/>
              </a:ext>
            </a:extLst>
          </p:cNvPr>
          <p:cNvSpPr/>
          <p:nvPr/>
        </p:nvSpPr>
        <p:spPr bwMode="auto">
          <a:xfrm>
            <a:off x="3725971" y="1047826"/>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2EC5FDA6-F5A7-D641-8D16-C26179B53F65}"/>
              </a:ext>
            </a:extLst>
          </p:cNvPr>
          <p:cNvSpPr>
            <a:spLocks noGrp="1"/>
          </p:cNvSpPr>
          <p:nvPr>
            <p:ph type="title"/>
          </p:nvPr>
        </p:nvSpPr>
        <p:spPr>
          <a:xfrm>
            <a:off x="3000987" y="1606576"/>
            <a:ext cx="6182168" cy="1231106"/>
          </a:xfrm>
        </p:spPr>
        <p:txBody>
          <a:bodyPr/>
          <a:lstStyle/>
          <a:p>
            <a:pPr algn="ctr"/>
            <a:r>
              <a:rPr lang="en-US" dirty="0"/>
              <a:t>The Internet and Cloud have Scaled</a:t>
            </a:r>
          </a:p>
        </p:txBody>
      </p:sp>
    </p:spTree>
    <p:extLst>
      <p:ext uri="{BB962C8B-B14F-4D97-AF65-F5344CB8AC3E}">
        <p14:creationId xmlns:p14="http://schemas.microsoft.com/office/powerpoint/2010/main" val="1286763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5CDA49-FDE4-7649-B7F8-D2EE1806EF35}"/>
              </a:ext>
            </a:extLst>
          </p:cNvPr>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286754"/>
            <a:ext cx="12192000" cy="6857999"/>
          </a:xfrm>
          <a:prstGeom prst="rect">
            <a:avLst/>
          </a:prstGeom>
        </p:spPr>
      </p:pic>
      <p:sp>
        <p:nvSpPr>
          <p:cNvPr id="8" name="Parallelogram 7">
            <a:extLst>
              <a:ext uri="{FF2B5EF4-FFF2-40B4-BE49-F238E27FC236}">
                <a16:creationId xmlns:a16="http://schemas.microsoft.com/office/drawing/2014/main" id="{7F0D1992-7FC3-C742-9044-0219E9C81D15}"/>
              </a:ext>
            </a:extLst>
          </p:cNvPr>
          <p:cNvSpPr/>
          <p:nvPr/>
        </p:nvSpPr>
        <p:spPr bwMode="auto">
          <a:xfrm>
            <a:off x="1297950"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arallelogram 8">
            <a:extLst>
              <a:ext uri="{FF2B5EF4-FFF2-40B4-BE49-F238E27FC236}">
                <a16:creationId xmlns:a16="http://schemas.microsoft.com/office/drawing/2014/main" id="{6E6D557B-F895-344A-B4D3-79B74382D58B}"/>
              </a:ext>
            </a:extLst>
          </p:cNvPr>
          <p:cNvSpPr/>
          <p:nvPr/>
        </p:nvSpPr>
        <p:spPr bwMode="auto">
          <a:xfrm>
            <a:off x="-144307" y="4632352"/>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BE66783-1A62-1845-9163-583D23E9783D}"/>
              </a:ext>
            </a:extLst>
          </p:cNvPr>
          <p:cNvPicPr>
            <a:picLocks noChangeAspect="1"/>
          </p:cNvPicPr>
          <p:nvPr/>
        </p:nvPicPr>
        <p:blipFill>
          <a:blip r:embed="rId4"/>
          <a:stretch>
            <a:fillRect/>
          </a:stretch>
        </p:blipFill>
        <p:spPr>
          <a:xfrm>
            <a:off x="5296395" y="2111072"/>
            <a:ext cx="6895606" cy="4746927"/>
          </a:xfrm>
          <a:prstGeom prst="rect">
            <a:avLst/>
          </a:prstGeom>
        </p:spPr>
      </p:pic>
      <p:sp>
        <p:nvSpPr>
          <p:cNvPr id="7" name="Google Shape;811;p199">
            <a:extLst>
              <a:ext uri="{FF2B5EF4-FFF2-40B4-BE49-F238E27FC236}">
                <a16:creationId xmlns:a16="http://schemas.microsoft.com/office/drawing/2014/main" id="{A483C597-5A30-D243-8DA3-D81F6F858D13}"/>
              </a:ext>
            </a:extLst>
          </p:cNvPr>
          <p:cNvSpPr txBox="1">
            <a:spLocks/>
          </p:cNvSpPr>
          <p:nvPr/>
        </p:nvSpPr>
        <p:spPr>
          <a:xfrm>
            <a:off x="999798" y="3625590"/>
            <a:ext cx="2093026" cy="436258"/>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200" dirty="0">
                <a:solidFill>
                  <a:schemeClr val="bg1">
                    <a:lumMod val="50000"/>
                  </a:schemeClr>
                </a:solidFill>
                <a:latin typeface="+mn-lt"/>
                <a:ea typeface="Segoe UI Semibold" charset="0"/>
                <a:cs typeface="Segoe UI Semibold" charset="0"/>
              </a:rPr>
              <a:t>Source: </a:t>
            </a:r>
            <a:r>
              <a:rPr lang="en-US" sz="1200" dirty="0" err="1">
                <a:solidFill>
                  <a:schemeClr val="bg1">
                    <a:lumMod val="50000"/>
                  </a:schemeClr>
                </a:solidFill>
                <a:latin typeface="+mn-lt"/>
                <a:ea typeface="Segoe UI Semibold" charset="0"/>
                <a:cs typeface="Segoe UI Semibold" charset="0"/>
              </a:rPr>
              <a:t>citi</a:t>
            </a:r>
            <a:r>
              <a:rPr lang="en-US" sz="1200" dirty="0">
                <a:solidFill>
                  <a:schemeClr val="bg1">
                    <a:lumMod val="50000"/>
                  </a:schemeClr>
                </a:solidFill>
                <a:latin typeface="+mn-lt"/>
                <a:ea typeface="Segoe UI Semibold" charset="0"/>
                <a:cs typeface="Segoe UI Semibold" charset="0"/>
              </a:rPr>
              <a:t> Software Industry Monthly Review June 2020</a:t>
            </a:r>
          </a:p>
          <a:p>
            <a:pPr marL="0" indent="0">
              <a:spcAft>
                <a:spcPts val="2100"/>
              </a:spcAft>
              <a:buNone/>
            </a:pPr>
            <a:endParaRPr lang="en-US" sz="1200" dirty="0">
              <a:solidFill>
                <a:schemeClr val="bg1">
                  <a:lumMod val="50000"/>
                </a:schemeClr>
              </a:solidFill>
              <a:latin typeface="+mn-lt"/>
              <a:ea typeface="Segoe UI Semibold" charset="0"/>
              <a:cs typeface="Segoe UI Semibold" charset="0"/>
            </a:endParaRPr>
          </a:p>
        </p:txBody>
      </p:sp>
      <p:sp>
        <p:nvSpPr>
          <p:cNvPr id="2" name="Title 1">
            <a:extLst>
              <a:ext uri="{FF2B5EF4-FFF2-40B4-BE49-F238E27FC236}">
                <a16:creationId xmlns:a16="http://schemas.microsoft.com/office/drawing/2014/main" id="{6AB2FA31-3366-274C-9D7F-E69F9276667F}"/>
              </a:ext>
            </a:extLst>
          </p:cNvPr>
          <p:cNvSpPr>
            <a:spLocks noGrp="1"/>
          </p:cNvSpPr>
          <p:nvPr>
            <p:ph type="title"/>
          </p:nvPr>
        </p:nvSpPr>
        <p:spPr>
          <a:xfrm>
            <a:off x="999798" y="1120602"/>
            <a:ext cx="6096741" cy="615553"/>
          </a:xfrm>
        </p:spPr>
        <p:txBody>
          <a:bodyPr/>
          <a:lstStyle/>
          <a:p>
            <a:r>
              <a:rPr lang="en-US" dirty="0"/>
              <a:t>Remote Work </a:t>
            </a:r>
            <a:r>
              <a:rPr lang="en-US" dirty="0">
                <a:solidFill>
                  <a:srgbClr val="FF0000"/>
                </a:solidFill>
              </a:rPr>
              <a:t>❤️</a:t>
            </a:r>
            <a:r>
              <a:rPr lang="en-US" dirty="0"/>
              <a:t> DevOps</a:t>
            </a:r>
          </a:p>
        </p:txBody>
      </p:sp>
      <p:sp>
        <p:nvSpPr>
          <p:cNvPr id="3" name="Text Placeholder 2">
            <a:extLst>
              <a:ext uri="{FF2B5EF4-FFF2-40B4-BE49-F238E27FC236}">
                <a16:creationId xmlns:a16="http://schemas.microsoft.com/office/drawing/2014/main" id="{9ED44526-8B53-C542-9131-7E27631E25E3}"/>
              </a:ext>
            </a:extLst>
          </p:cNvPr>
          <p:cNvSpPr>
            <a:spLocks noGrp="1"/>
          </p:cNvSpPr>
          <p:nvPr>
            <p:ph type="body" sz="quarter" idx="10"/>
          </p:nvPr>
        </p:nvSpPr>
        <p:spPr>
          <a:xfrm>
            <a:off x="999798" y="2168202"/>
            <a:ext cx="2824075" cy="1098763"/>
          </a:xfrm>
        </p:spPr>
        <p:txBody>
          <a:bodyPr/>
          <a:lstStyle/>
          <a:p>
            <a:r>
              <a:rPr lang="en-US" dirty="0"/>
              <a:t>Market returns now recognize the advantage</a:t>
            </a:r>
          </a:p>
        </p:txBody>
      </p:sp>
    </p:spTree>
    <p:extLst>
      <p:ext uri="{BB962C8B-B14F-4D97-AF65-F5344CB8AC3E}">
        <p14:creationId xmlns:p14="http://schemas.microsoft.com/office/powerpoint/2010/main" val="3208902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6E7DE879-93F4-E44B-8870-ED15C6982E73}"/>
              </a:ext>
            </a:extLst>
          </p:cNvPr>
          <p:cNvPicPr>
            <a:picLocks noChangeAspect="1"/>
          </p:cNvPicPr>
          <p:nvPr/>
        </p:nvPicPr>
        <p:blipFill rotWithShape="1">
          <a:blip r:embed="rId3" cstate="print">
            <a:alphaModFix amt="25000"/>
            <a:extLst>
              <a:ext uri="{28A0092B-C50C-407E-A947-70E740481C1C}">
                <a14:useLocalDpi xmlns:a14="http://schemas.microsoft.com/office/drawing/2010/main"/>
              </a:ext>
            </a:extLst>
          </a:blip>
          <a:srcRect/>
          <a:stretch/>
        </p:blipFill>
        <p:spPr>
          <a:xfrm>
            <a:off x="1843353" y="0"/>
            <a:ext cx="7912817" cy="6858000"/>
          </a:xfrm>
          <a:prstGeom prst="rect">
            <a:avLst/>
          </a:prstGeom>
        </p:spPr>
      </p:pic>
      <p:sp>
        <p:nvSpPr>
          <p:cNvPr id="39" name="Parallelogram 38">
            <a:extLst>
              <a:ext uri="{FF2B5EF4-FFF2-40B4-BE49-F238E27FC236}">
                <a16:creationId xmlns:a16="http://schemas.microsoft.com/office/drawing/2014/main" id="{50C63F80-749D-7146-8F70-99F29EC22D0B}"/>
              </a:ext>
            </a:extLst>
          </p:cNvPr>
          <p:cNvSpPr/>
          <p:nvPr/>
        </p:nvSpPr>
        <p:spPr bwMode="auto">
          <a:xfrm>
            <a:off x="-1147421"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89AD431-B2A5-A544-A99E-3CFCF803B189}"/>
              </a:ext>
            </a:extLst>
          </p:cNvPr>
          <p:cNvPicPr>
            <a:picLocks noChangeAspect="1"/>
          </p:cNvPicPr>
          <p:nvPr/>
        </p:nvPicPr>
        <p:blipFill>
          <a:blip r:embed="rId4"/>
          <a:stretch>
            <a:fillRect/>
          </a:stretch>
        </p:blipFill>
        <p:spPr>
          <a:xfrm>
            <a:off x="2222030" y="2067485"/>
            <a:ext cx="7532218" cy="4822832"/>
          </a:xfrm>
          <a:prstGeom prst="rect">
            <a:avLst/>
          </a:prstGeom>
        </p:spPr>
      </p:pic>
      <p:sp>
        <p:nvSpPr>
          <p:cNvPr id="9" name="Google Shape;811;p199">
            <a:extLst>
              <a:ext uri="{FF2B5EF4-FFF2-40B4-BE49-F238E27FC236}">
                <a16:creationId xmlns:a16="http://schemas.microsoft.com/office/drawing/2014/main" id="{49A52652-CC0F-9844-9541-8B0326D1A8B4}"/>
              </a:ext>
            </a:extLst>
          </p:cNvPr>
          <p:cNvSpPr txBox="1">
            <a:spLocks/>
          </p:cNvSpPr>
          <p:nvPr/>
        </p:nvSpPr>
        <p:spPr>
          <a:xfrm>
            <a:off x="10130351" y="4856206"/>
            <a:ext cx="1649273" cy="1723466"/>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200" dirty="0">
                <a:solidFill>
                  <a:schemeClr val="bg1">
                    <a:lumMod val="50000"/>
                  </a:schemeClr>
                </a:solidFill>
                <a:latin typeface="+mn-lt"/>
                <a:ea typeface="Segoe UI Semibold" charset="0"/>
                <a:cs typeface="Segoe UI Semibold" charset="0"/>
              </a:rPr>
              <a:t>Source: </a:t>
            </a:r>
            <a:r>
              <a:rPr lang="en-US" sz="1200" dirty="0" err="1">
                <a:solidFill>
                  <a:schemeClr val="bg1">
                    <a:lumMod val="50000"/>
                  </a:schemeClr>
                </a:solidFill>
                <a:latin typeface="+mn-lt"/>
                <a:ea typeface="Segoe UI Semibold" charset="0"/>
                <a:cs typeface="Segoe UI Semibold" charset="0"/>
              </a:rPr>
              <a:t>Newsbank</a:t>
            </a:r>
            <a:r>
              <a:rPr lang="en-US" sz="1200" dirty="0">
                <a:solidFill>
                  <a:schemeClr val="bg1">
                    <a:lumMod val="50000"/>
                  </a:schemeClr>
                </a:solidFill>
                <a:latin typeface="+mn-lt"/>
                <a:ea typeface="Segoe UI Semibold" charset="0"/>
                <a:cs typeface="Segoe UI Semibold" charset="0"/>
              </a:rPr>
              <a:t> Access World News collection of approximately 2000 national and local daily US newspapers. Shows the % of articles mentioning “working from home” or “WFH”. </a:t>
            </a:r>
          </a:p>
        </p:txBody>
      </p:sp>
      <p:grpSp>
        <p:nvGrpSpPr>
          <p:cNvPr id="16" name="Group 15">
            <a:extLst>
              <a:ext uri="{FF2B5EF4-FFF2-40B4-BE49-F238E27FC236}">
                <a16:creationId xmlns:a16="http://schemas.microsoft.com/office/drawing/2014/main" id="{2565DC13-D227-1246-B5EE-5C4D1EFEAB6A}"/>
              </a:ext>
            </a:extLst>
          </p:cNvPr>
          <p:cNvGrpSpPr/>
          <p:nvPr/>
        </p:nvGrpSpPr>
        <p:grpSpPr>
          <a:xfrm>
            <a:off x="3840365" y="5052771"/>
            <a:ext cx="2580630" cy="719647"/>
            <a:chOff x="4053750" y="4362156"/>
            <a:chExt cx="2580630" cy="719647"/>
          </a:xfrm>
        </p:grpSpPr>
        <p:sp>
          <p:nvSpPr>
            <p:cNvPr id="12" name="Rectangle 11">
              <a:extLst>
                <a:ext uri="{FF2B5EF4-FFF2-40B4-BE49-F238E27FC236}">
                  <a16:creationId xmlns:a16="http://schemas.microsoft.com/office/drawing/2014/main" id="{AF89A53B-583B-F74D-937E-32E138F34CED}"/>
                </a:ext>
              </a:extLst>
            </p:cNvPr>
            <p:cNvSpPr/>
            <p:nvPr/>
          </p:nvSpPr>
          <p:spPr bwMode="auto">
            <a:xfrm>
              <a:off x="4309533" y="4362156"/>
              <a:ext cx="2324847" cy="71964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Google Shape;811;p199">
              <a:extLst>
                <a:ext uri="{FF2B5EF4-FFF2-40B4-BE49-F238E27FC236}">
                  <a16:creationId xmlns:a16="http://schemas.microsoft.com/office/drawing/2014/main" id="{0B0E566C-404F-0448-BB01-B636DD7DF380}"/>
                </a:ext>
              </a:extLst>
            </p:cNvPr>
            <p:cNvSpPr txBox="1">
              <a:spLocks/>
            </p:cNvSpPr>
            <p:nvPr/>
          </p:nvSpPr>
          <p:spPr>
            <a:xfrm>
              <a:off x="4667470" y="4441070"/>
              <a:ext cx="1832439" cy="552406"/>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000" dirty="0">
                  <a:solidFill>
                    <a:schemeClr val="tx2"/>
                  </a:solidFill>
                  <a:latin typeface="+mn-lt"/>
                  <a:ea typeface="Segoe UI Semibold" charset="0"/>
                  <a:cs typeface="Segoe UI Semibold" charset="0"/>
                </a:rPr>
                <a:t>Marissa Mayer at Yahoo recalls a working-from-home team to the office, Feb 22nd 2013</a:t>
              </a:r>
            </a:p>
          </p:txBody>
        </p:sp>
        <p:pic>
          <p:nvPicPr>
            <p:cNvPr id="13" name="Picture 2" descr="marissamayer (@marissamayer) | Twitter">
              <a:extLst>
                <a:ext uri="{FF2B5EF4-FFF2-40B4-BE49-F238E27FC236}">
                  <a16:creationId xmlns:a16="http://schemas.microsoft.com/office/drawing/2014/main" id="{C27A4C5F-25FC-AF48-8D52-6A48EE91D2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3750" y="4464976"/>
              <a:ext cx="511566" cy="511566"/>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70741F88-B3C6-9F40-9EC1-EF00EE61EB33}"/>
              </a:ext>
            </a:extLst>
          </p:cNvPr>
          <p:cNvGrpSpPr/>
          <p:nvPr/>
        </p:nvGrpSpPr>
        <p:grpSpPr>
          <a:xfrm>
            <a:off x="6537919" y="5074227"/>
            <a:ext cx="2661181" cy="697649"/>
            <a:chOff x="5940757" y="3697904"/>
            <a:chExt cx="2661181" cy="719647"/>
          </a:xfrm>
        </p:grpSpPr>
        <p:sp>
          <p:nvSpPr>
            <p:cNvPr id="18" name="Rectangle 17">
              <a:extLst>
                <a:ext uri="{FF2B5EF4-FFF2-40B4-BE49-F238E27FC236}">
                  <a16:creationId xmlns:a16="http://schemas.microsoft.com/office/drawing/2014/main" id="{2EA5764B-E0DF-DA4F-938E-195F61439B7D}"/>
                </a:ext>
              </a:extLst>
            </p:cNvPr>
            <p:cNvSpPr/>
            <p:nvPr/>
          </p:nvSpPr>
          <p:spPr bwMode="auto">
            <a:xfrm>
              <a:off x="6182393" y="3697904"/>
              <a:ext cx="2419545" cy="719647"/>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Google Shape;811;p199">
              <a:extLst>
                <a:ext uri="{FF2B5EF4-FFF2-40B4-BE49-F238E27FC236}">
                  <a16:creationId xmlns:a16="http://schemas.microsoft.com/office/drawing/2014/main" id="{715C7EFA-C115-134B-9784-1E38E9F7D03D}"/>
                </a:ext>
              </a:extLst>
            </p:cNvPr>
            <p:cNvSpPr txBox="1">
              <a:spLocks/>
            </p:cNvSpPr>
            <p:nvPr/>
          </p:nvSpPr>
          <p:spPr>
            <a:xfrm>
              <a:off x="7054799" y="3776818"/>
              <a:ext cx="1488792" cy="552406"/>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000" dirty="0">
                  <a:solidFill>
                    <a:schemeClr val="tx2"/>
                  </a:solidFill>
                  <a:latin typeface="+mn-lt"/>
                  <a:ea typeface="Segoe UI Semibold" charset="0"/>
                  <a:cs typeface="Segoe UI Semibold" charset="0"/>
                </a:rPr>
                <a:t>Mitch McConnell and Rand Paul working from home due to injuries</a:t>
              </a:r>
            </a:p>
          </p:txBody>
        </p:sp>
        <p:pic>
          <p:nvPicPr>
            <p:cNvPr id="23" name="Picture 4" descr="Mitch McConnell - Senator, Kentucky &amp; Wife - Biography">
              <a:extLst>
                <a:ext uri="{FF2B5EF4-FFF2-40B4-BE49-F238E27FC236}">
                  <a16:creationId xmlns:a16="http://schemas.microsoft.com/office/drawing/2014/main" id="{1F49B6A4-1043-D24D-8824-13C9BA227B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8650" y="3800684"/>
              <a:ext cx="511566" cy="511566"/>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6" descr="Sen. Rand Paul tests positive for virus, forcing quarantines">
              <a:extLst>
                <a:ext uri="{FF2B5EF4-FFF2-40B4-BE49-F238E27FC236}">
                  <a16:creationId xmlns:a16="http://schemas.microsoft.com/office/drawing/2014/main" id="{EDF1DADF-2846-6843-9137-1518E8F5584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940" t="2911" r="37135" b="15794"/>
            <a:stretch/>
          </p:blipFill>
          <p:spPr bwMode="auto">
            <a:xfrm>
              <a:off x="5940757" y="3787993"/>
              <a:ext cx="455592" cy="511566"/>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ACB3DE39-4862-4436-81FB-37A21982302D}"/>
              </a:ext>
            </a:extLst>
          </p:cNvPr>
          <p:cNvGrpSpPr/>
          <p:nvPr/>
        </p:nvGrpSpPr>
        <p:grpSpPr>
          <a:xfrm>
            <a:off x="7355976" y="2172483"/>
            <a:ext cx="2033262" cy="920741"/>
            <a:chOff x="7344101" y="1989158"/>
            <a:chExt cx="2033262" cy="920741"/>
          </a:xfrm>
        </p:grpSpPr>
        <p:grpSp>
          <p:nvGrpSpPr>
            <p:cNvPr id="34" name="Group 33">
              <a:extLst>
                <a:ext uri="{FF2B5EF4-FFF2-40B4-BE49-F238E27FC236}">
                  <a16:creationId xmlns:a16="http://schemas.microsoft.com/office/drawing/2014/main" id="{54C4F20D-8CBE-5646-9888-CC3F4A440BFB}"/>
                </a:ext>
              </a:extLst>
            </p:cNvPr>
            <p:cNvGrpSpPr/>
            <p:nvPr/>
          </p:nvGrpSpPr>
          <p:grpSpPr>
            <a:xfrm>
              <a:off x="7344101" y="1989158"/>
              <a:ext cx="1830850" cy="920741"/>
              <a:chOff x="7321922" y="2688336"/>
              <a:chExt cx="1687544" cy="646536"/>
            </a:xfrm>
          </p:grpSpPr>
          <p:sp>
            <p:nvSpPr>
              <p:cNvPr id="31" name="Rectangle 30">
                <a:extLst>
                  <a:ext uri="{FF2B5EF4-FFF2-40B4-BE49-F238E27FC236}">
                    <a16:creationId xmlns:a16="http://schemas.microsoft.com/office/drawing/2014/main" id="{F91E59BB-0125-D84F-AE3D-AABEBA7EDC5E}"/>
                  </a:ext>
                </a:extLst>
              </p:cNvPr>
              <p:cNvSpPr/>
              <p:nvPr/>
            </p:nvSpPr>
            <p:spPr bwMode="auto">
              <a:xfrm>
                <a:off x="7321922" y="2688336"/>
                <a:ext cx="1687543" cy="646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Google Shape;811;p199">
                <a:extLst>
                  <a:ext uri="{FF2B5EF4-FFF2-40B4-BE49-F238E27FC236}">
                    <a16:creationId xmlns:a16="http://schemas.microsoft.com/office/drawing/2014/main" id="{93A9DA1A-0FB9-5642-A311-5CF2874D6D00}"/>
                  </a:ext>
                </a:extLst>
              </p:cNvPr>
              <p:cNvSpPr txBox="1">
                <a:spLocks/>
              </p:cNvSpPr>
              <p:nvPr/>
            </p:nvSpPr>
            <p:spPr>
              <a:xfrm>
                <a:off x="7436345" y="2759905"/>
                <a:ext cx="1573121" cy="481823"/>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400" b="1" dirty="0">
                    <a:solidFill>
                      <a:schemeClr val="bg1"/>
                    </a:solidFill>
                    <a:latin typeface="+mn-lt"/>
                    <a:ea typeface="Segoe UI Semibold" charset="0"/>
                    <a:cs typeface="Segoe UI Semibold" charset="0"/>
                  </a:rPr>
                  <a:t>March 10th ≈</a:t>
                </a:r>
              </a:p>
            </p:txBody>
          </p:sp>
          <p:sp>
            <p:nvSpPr>
              <p:cNvPr id="28" name="Google Shape;811;p199">
                <a:extLst>
                  <a:ext uri="{FF2B5EF4-FFF2-40B4-BE49-F238E27FC236}">
                    <a16:creationId xmlns:a16="http://schemas.microsoft.com/office/drawing/2014/main" id="{E4976EB9-A97C-B247-83A3-F6E6C62A5571}"/>
                  </a:ext>
                </a:extLst>
              </p:cNvPr>
              <p:cNvSpPr txBox="1">
                <a:spLocks/>
              </p:cNvSpPr>
              <p:nvPr/>
            </p:nvSpPr>
            <p:spPr>
              <a:xfrm>
                <a:off x="7436345" y="2913606"/>
                <a:ext cx="1488792" cy="238980"/>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400" dirty="0">
                    <a:solidFill>
                      <a:schemeClr val="bg1"/>
                    </a:solidFill>
                    <a:latin typeface="+mj-lt"/>
                    <a:ea typeface="Segoe UI Semibold" charset="0"/>
                    <a:cs typeface="Segoe UI Semibold" charset="0"/>
                  </a:rPr>
                  <a:t>Start of COVID lockdown</a:t>
                </a:r>
              </a:p>
            </p:txBody>
          </p:sp>
        </p:grpSp>
        <p:cxnSp>
          <p:nvCxnSpPr>
            <p:cNvPr id="3" name="Straight Connector 2">
              <a:extLst>
                <a:ext uri="{FF2B5EF4-FFF2-40B4-BE49-F238E27FC236}">
                  <a16:creationId xmlns:a16="http://schemas.microsoft.com/office/drawing/2014/main" id="{DFB694C4-5024-4C26-92CB-05D724A2F78F}"/>
                </a:ext>
              </a:extLst>
            </p:cNvPr>
            <p:cNvCxnSpPr>
              <a:cxnSpLocks/>
            </p:cNvCxnSpPr>
            <p:nvPr/>
          </p:nvCxnSpPr>
          <p:spPr>
            <a:xfrm flipV="1">
              <a:off x="9104105" y="2257425"/>
              <a:ext cx="273258" cy="3825"/>
            </a:xfrm>
            <a:prstGeom prst="line">
              <a:avLst/>
            </a:prstGeom>
            <a:ln w="254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88A547FF-9317-49A1-B1E3-C189D1C33441}"/>
              </a:ext>
            </a:extLst>
          </p:cNvPr>
          <p:cNvCxnSpPr>
            <a:cxnSpLocks/>
          </p:cNvCxnSpPr>
          <p:nvPr/>
        </p:nvCxnSpPr>
        <p:spPr>
          <a:xfrm>
            <a:off x="9053877" y="5691923"/>
            <a:ext cx="124206" cy="245533"/>
          </a:xfrm>
          <a:prstGeom prst="line">
            <a:avLst/>
          </a:prstGeom>
          <a:ln w="25400">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46BA0DA-FCB8-4A08-85AE-B1760E52B994}"/>
              </a:ext>
            </a:extLst>
          </p:cNvPr>
          <p:cNvCxnSpPr>
            <a:cxnSpLocks/>
          </p:cNvCxnSpPr>
          <p:nvPr/>
        </p:nvCxnSpPr>
        <p:spPr>
          <a:xfrm>
            <a:off x="6343350" y="5744823"/>
            <a:ext cx="738454" cy="217615"/>
          </a:xfrm>
          <a:prstGeom prst="line">
            <a:avLst/>
          </a:prstGeom>
          <a:ln w="25400">
            <a:solidFill>
              <a:srgbClr val="C3E5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4829F66-667D-7543-B929-5D9D65BEC115}"/>
              </a:ext>
            </a:extLst>
          </p:cNvPr>
          <p:cNvSpPr>
            <a:spLocks noGrp="1"/>
          </p:cNvSpPr>
          <p:nvPr>
            <p:ph type="title"/>
          </p:nvPr>
        </p:nvSpPr>
        <p:spPr>
          <a:xfrm>
            <a:off x="1273199" y="457201"/>
            <a:ext cx="9645601" cy="1231106"/>
          </a:xfrm>
        </p:spPr>
        <p:txBody>
          <a:bodyPr/>
          <a:lstStyle/>
          <a:p>
            <a:pPr algn="ctr"/>
            <a:r>
              <a:rPr lang="en-US" dirty="0"/>
              <a:t>Work-from-Home Coverage in US Newspapers Increased 120x in March 2020</a:t>
            </a:r>
          </a:p>
        </p:txBody>
      </p:sp>
    </p:spTree>
    <p:extLst>
      <p:ext uri="{BB962C8B-B14F-4D97-AF65-F5344CB8AC3E}">
        <p14:creationId xmlns:p14="http://schemas.microsoft.com/office/powerpoint/2010/main" val="3395141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2B8594F6-79B9-F948-8308-7C3B268873D4}"/>
              </a:ext>
            </a:extLst>
          </p:cNvPr>
          <p:cNvSpPr/>
          <p:nvPr/>
        </p:nvSpPr>
        <p:spPr bwMode="auto">
          <a:xfrm>
            <a:off x="-1811635" y="0"/>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Google Shape;811;p199">
            <a:extLst>
              <a:ext uri="{FF2B5EF4-FFF2-40B4-BE49-F238E27FC236}">
                <a16:creationId xmlns:a16="http://schemas.microsoft.com/office/drawing/2014/main" id="{28BEA4FF-A2E4-F94D-8A1D-476BA42983E5}"/>
              </a:ext>
            </a:extLst>
          </p:cNvPr>
          <p:cNvSpPr txBox="1">
            <a:spLocks/>
          </p:cNvSpPr>
          <p:nvPr/>
        </p:nvSpPr>
        <p:spPr>
          <a:xfrm>
            <a:off x="965944" y="5270256"/>
            <a:ext cx="3606056" cy="1171482"/>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buNone/>
            </a:pPr>
            <a:r>
              <a:rPr lang="en-US" sz="1200" b="1" dirty="0">
                <a:solidFill>
                  <a:schemeClr val="bg1">
                    <a:lumMod val="50000"/>
                  </a:schemeClr>
                </a:solidFill>
                <a:latin typeface="+mn-lt"/>
                <a:ea typeface="Segoe UI Semibold" charset="0"/>
                <a:cs typeface="Segoe UI Semibold" charset="0"/>
              </a:rPr>
              <a:t>Methods</a:t>
            </a:r>
          </a:p>
          <a:p>
            <a:pPr marL="0" indent="0">
              <a:buNone/>
            </a:pPr>
            <a:r>
              <a:rPr lang="en-US" sz="1200" dirty="0">
                <a:solidFill>
                  <a:schemeClr val="bg1">
                    <a:lumMod val="50000"/>
                  </a:schemeClr>
                </a:solidFill>
                <a:latin typeface="+mn-lt"/>
                <a:ea typeface="Segoe UI Semibold" charset="0"/>
                <a:cs typeface="Segoe UI Semibold" charset="0"/>
              </a:rPr>
              <a:t>N = 2500 US working adults + 1000 Firms </a:t>
            </a:r>
          </a:p>
          <a:p>
            <a:pPr marL="0" indent="0">
              <a:buNone/>
            </a:pPr>
            <a:r>
              <a:rPr lang="en-US" sz="1200" dirty="0">
                <a:solidFill>
                  <a:schemeClr val="bg1">
                    <a:lumMod val="50000"/>
                  </a:schemeClr>
                </a:solidFill>
                <a:latin typeface="+mn-lt"/>
                <a:ea typeface="Segoe UI Semibold" charset="0"/>
                <a:cs typeface="Segoe UI Semibold" charset="0"/>
              </a:rPr>
              <a:t>Actual: “In 2019 (before COVID) how often did you have a paid day working from home?”. </a:t>
            </a:r>
          </a:p>
          <a:p>
            <a:pPr marL="0" indent="0">
              <a:buNone/>
            </a:pPr>
            <a:r>
              <a:rPr lang="en-US" sz="1200" dirty="0">
                <a:solidFill>
                  <a:schemeClr val="bg1">
                    <a:lumMod val="50000"/>
                  </a:schemeClr>
                </a:solidFill>
                <a:latin typeface="+mn-lt"/>
                <a:ea typeface="Segoe UI Semibold" charset="0"/>
                <a:cs typeface="Segoe UI Semibold" charset="0"/>
              </a:rPr>
              <a:t>Desired: “In 2021+ (after COVID) how often would you like to have paid work days at home?”</a:t>
            </a:r>
          </a:p>
        </p:txBody>
      </p:sp>
      <p:pic>
        <p:nvPicPr>
          <p:cNvPr id="9" name="Picture 8">
            <a:extLst>
              <a:ext uri="{FF2B5EF4-FFF2-40B4-BE49-F238E27FC236}">
                <a16:creationId xmlns:a16="http://schemas.microsoft.com/office/drawing/2014/main" id="{CF2ADFBC-ED41-1140-8586-22CC5D190EDE}"/>
              </a:ext>
            </a:extLst>
          </p:cNvPr>
          <p:cNvPicPr>
            <a:picLocks noChangeAspect="1"/>
          </p:cNvPicPr>
          <p:nvPr/>
        </p:nvPicPr>
        <p:blipFill>
          <a:blip r:embed="rId4"/>
          <a:stretch>
            <a:fillRect/>
          </a:stretch>
        </p:blipFill>
        <p:spPr>
          <a:xfrm>
            <a:off x="7049426" y="1972777"/>
            <a:ext cx="5142574" cy="3745864"/>
          </a:xfrm>
          <a:prstGeom prst="rect">
            <a:avLst/>
          </a:prstGeom>
        </p:spPr>
      </p:pic>
      <p:sp>
        <p:nvSpPr>
          <p:cNvPr id="10" name="Google Shape;811;p199">
            <a:extLst>
              <a:ext uri="{FF2B5EF4-FFF2-40B4-BE49-F238E27FC236}">
                <a16:creationId xmlns:a16="http://schemas.microsoft.com/office/drawing/2014/main" id="{D41D0130-03CA-8C47-911D-A478D3D25BE0}"/>
              </a:ext>
            </a:extLst>
          </p:cNvPr>
          <p:cNvSpPr txBox="1">
            <a:spLocks/>
          </p:cNvSpPr>
          <p:nvPr/>
        </p:nvSpPr>
        <p:spPr>
          <a:xfrm>
            <a:off x="5944497" y="6133238"/>
            <a:ext cx="6063728" cy="226289"/>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lgn="r">
              <a:spcAft>
                <a:spcPts val="2100"/>
              </a:spcAft>
              <a:buNone/>
            </a:pPr>
            <a:r>
              <a:rPr lang="en-US" sz="1200" dirty="0">
                <a:solidFill>
                  <a:schemeClr val="bg1">
                    <a:lumMod val="50000"/>
                  </a:schemeClr>
                </a:solidFill>
                <a:latin typeface="+mn-lt"/>
                <a:ea typeface="Segoe UI Semibold" charset="0"/>
                <a:cs typeface="Segoe UI Semibold" charset="0"/>
                <a:hlinkClick r:id="rId5">
                  <a:extLst>
                    <a:ext uri="{A12FA001-AC4F-418D-AE19-62706E023703}">
                      <ahyp:hlinkClr xmlns:ahyp="http://schemas.microsoft.com/office/drawing/2018/hyperlinkcolor" val="tx"/>
                    </a:ext>
                  </a:extLst>
                </a:hlinkClick>
              </a:rPr>
              <a:t>https://www.frbatlanta.org/blogs/macroblog</a:t>
            </a:r>
            <a:r>
              <a:rPr lang="en-US" sz="1200" dirty="0">
                <a:solidFill>
                  <a:schemeClr val="bg1">
                    <a:lumMod val="50000"/>
                  </a:schemeClr>
                </a:solidFill>
                <a:latin typeface="+mn-lt"/>
                <a:ea typeface="Segoe UI Semibold" charset="0"/>
                <a:cs typeface="Segoe UI Semibold" charset="0"/>
              </a:rPr>
              <a:t> 28 May 2020</a:t>
            </a:r>
          </a:p>
          <a:p>
            <a:pPr marL="0" indent="0">
              <a:spcAft>
                <a:spcPts val="2100"/>
              </a:spcAft>
              <a:buNone/>
            </a:pPr>
            <a:endParaRPr lang="en-US" sz="1200" dirty="0">
              <a:solidFill>
                <a:schemeClr val="bg1">
                  <a:lumMod val="50000"/>
                </a:schemeClr>
              </a:solidFill>
              <a:latin typeface="+mn-lt"/>
              <a:ea typeface="Segoe UI Semibold" charset="0"/>
              <a:cs typeface="Segoe UI Semibold" charset="0"/>
            </a:endParaRPr>
          </a:p>
        </p:txBody>
      </p:sp>
      <p:pic>
        <p:nvPicPr>
          <p:cNvPr id="13" name="Picture 12" descr="A close up of a logo&#10;&#10;Description automatically generated">
            <a:extLst>
              <a:ext uri="{FF2B5EF4-FFF2-40B4-BE49-F238E27FC236}">
                <a16:creationId xmlns:a16="http://schemas.microsoft.com/office/drawing/2014/main" id="{65E63060-2235-6C45-995F-792CCEA41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944" y="2190620"/>
            <a:ext cx="1287422" cy="692293"/>
          </a:xfrm>
          <a:prstGeom prst="rect">
            <a:avLst/>
          </a:prstGeom>
        </p:spPr>
      </p:pic>
      <p:sp>
        <p:nvSpPr>
          <p:cNvPr id="15" name="Parallelogram 14">
            <a:extLst>
              <a:ext uri="{FF2B5EF4-FFF2-40B4-BE49-F238E27FC236}">
                <a16:creationId xmlns:a16="http://schemas.microsoft.com/office/drawing/2014/main" id="{3DC67371-37D2-F946-AB26-FC1A2C51F5C7}"/>
              </a:ext>
            </a:extLst>
          </p:cNvPr>
          <p:cNvSpPr/>
          <p:nvPr/>
        </p:nvSpPr>
        <p:spPr bwMode="auto">
          <a:xfrm>
            <a:off x="2579725" y="5267741"/>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6412FAE-6F79-4346-BBB5-5BCC05E29381}"/>
              </a:ext>
            </a:extLst>
          </p:cNvPr>
          <p:cNvSpPr/>
          <p:nvPr/>
        </p:nvSpPr>
        <p:spPr bwMode="auto">
          <a:xfrm>
            <a:off x="2645502" y="3111807"/>
            <a:ext cx="1543437"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65969B3-05E5-BA44-BBAE-5A54B154419D}"/>
              </a:ext>
            </a:extLst>
          </p:cNvPr>
          <p:cNvSpPr/>
          <p:nvPr/>
        </p:nvSpPr>
        <p:spPr bwMode="auto">
          <a:xfrm>
            <a:off x="3280771" y="3473174"/>
            <a:ext cx="679250"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15A45FC-22B9-3A40-97A6-F65FA041EC1B}"/>
              </a:ext>
            </a:extLst>
          </p:cNvPr>
          <p:cNvSpPr/>
          <p:nvPr/>
        </p:nvSpPr>
        <p:spPr bwMode="auto">
          <a:xfrm>
            <a:off x="987247" y="4356029"/>
            <a:ext cx="1447033"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04EC29D-F51B-6442-A2AB-481F704F9930}"/>
              </a:ext>
            </a:extLst>
          </p:cNvPr>
          <p:cNvSpPr/>
          <p:nvPr/>
        </p:nvSpPr>
        <p:spPr bwMode="auto">
          <a:xfrm>
            <a:off x="5741933" y="4350123"/>
            <a:ext cx="669021"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41AA26-E851-814D-99ED-968931434A83}"/>
              </a:ext>
            </a:extLst>
          </p:cNvPr>
          <p:cNvSpPr>
            <a:spLocks noGrp="1"/>
          </p:cNvSpPr>
          <p:nvPr>
            <p:ph type="title"/>
          </p:nvPr>
        </p:nvSpPr>
        <p:spPr>
          <a:xfrm>
            <a:off x="999604" y="579893"/>
            <a:ext cx="6049821" cy="1231106"/>
          </a:xfrm>
        </p:spPr>
        <p:txBody>
          <a:bodyPr/>
          <a:lstStyle/>
          <a:p>
            <a:r>
              <a:rPr lang="en-US" dirty="0">
                <a:ea typeface="Segoe UI Semibold" charset="0"/>
                <a:cs typeface="Segoe UI Semibold" charset="0"/>
              </a:rPr>
              <a:t>Employees Want to Keep Working from Home</a:t>
            </a:r>
            <a:endParaRPr lang="en-US" dirty="0"/>
          </a:p>
        </p:txBody>
      </p:sp>
      <p:sp>
        <p:nvSpPr>
          <p:cNvPr id="3" name="Text Placeholder 2">
            <a:extLst>
              <a:ext uri="{FF2B5EF4-FFF2-40B4-BE49-F238E27FC236}">
                <a16:creationId xmlns:a16="http://schemas.microsoft.com/office/drawing/2014/main" id="{9F0E16B7-3EF6-3749-A619-CB12EE229F16}"/>
              </a:ext>
            </a:extLst>
          </p:cNvPr>
          <p:cNvSpPr>
            <a:spLocks noGrp="1"/>
          </p:cNvSpPr>
          <p:nvPr>
            <p:ph type="body" sz="quarter" idx="10"/>
          </p:nvPr>
        </p:nvSpPr>
        <p:spPr>
          <a:xfrm>
            <a:off x="999604" y="3119667"/>
            <a:ext cx="5883109" cy="1625060"/>
          </a:xfrm>
        </p:spPr>
        <p:txBody>
          <a:bodyPr/>
          <a:lstStyle/>
          <a:p>
            <a:r>
              <a:rPr lang="en-US" dirty="0"/>
              <a:t>Post COVID, employees want to increase </a:t>
            </a:r>
            <a:r>
              <a:rPr lang="en-US" dirty="0" err="1"/>
              <a:t>WfH</a:t>
            </a:r>
            <a:r>
              <a:rPr lang="en-US" dirty="0"/>
              <a:t> from 5% to 40%,of working days</a:t>
            </a:r>
          </a:p>
          <a:p>
            <a:endParaRPr lang="en-US" dirty="0"/>
          </a:p>
          <a:p>
            <a:r>
              <a:rPr lang="en-US" dirty="0"/>
              <a:t>Employers are planning only about 20%</a:t>
            </a:r>
          </a:p>
        </p:txBody>
      </p:sp>
    </p:spTree>
    <p:extLst>
      <p:ext uri="{BB962C8B-B14F-4D97-AF65-F5344CB8AC3E}">
        <p14:creationId xmlns:p14="http://schemas.microsoft.com/office/powerpoint/2010/main" val="2445983916"/>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24EA2939-A7CE-DC40-B9E6-902A612EA905}"/>
              </a:ext>
            </a:extLst>
          </p:cNvPr>
          <p:cNvSpPr/>
          <p:nvPr/>
        </p:nvSpPr>
        <p:spPr bwMode="auto">
          <a:xfrm>
            <a:off x="4422063"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a:extLst>
              <a:ext uri="{FF2B5EF4-FFF2-40B4-BE49-F238E27FC236}">
                <a16:creationId xmlns:a16="http://schemas.microsoft.com/office/drawing/2014/main" id="{0507D0C2-1199-6F47-9A08-23982F7636C8}"/>
              </a:ext>
            </a:extLst>
          </p:cNvPr>
          <p:cNvSpPr/>
          <p:nvPr/>
        </p:nvSpPr>
        <p:spPr bwMode="auto">
          <a:xfrm>
            <a:off x="3515390" y="2192988"/>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5B8B381-17C6-6E4C-8260-013462F3216A}"/>
              </a:ext>
            </a:extLst>
          </p:cNvPr>
          <p:cNvSpPr/>
          <p:nvPr/>
        </p:nvSpPr>
        <p:spPr bwMode="auto">
          <a:xfrm>
            <a:off x="6426587" y="3045037"/>
            <a:ext cx="2822697"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875F7C5-1833-B94A-B4D8-2A90395ABE0B}"/>
              </a:ext>
            </a:extLst>
          </p:cNvPr>
          <p:cNvSpPr/>
          <p:nvPr/>
        </p:nvSpPr>
        <p:spPr bwMode="auto">
          <a:xfrm>
            <a:off x="982494" y="3419947"/>
            <a:ext cx="7444814"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B6B0057-F6FE-8B4B-9068-88440C0794B1}"/>
              </a:ext>
            </a:extLst>
          </p:cNvPr>
          <p:cNvSpPr/>
          <p:nvPr/>
        </p:nvSpPr>
        <p:spPr bwMode="auto">
          <a:xfrm>
            <a:off x="1656610" y="4156902"/>
            <a:ext cx="5040026" cy="41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E5832-56E7-0E49-A201-D9E0C8323329}"/>
              </a:ext>
            </a:extLst>
          </p:cNvPr>
          <p:cNvSpPr/>
          <p:nvPr/>
        </p:nvSpPr>
        <p:spPr>
          <a:xfrm>
            <a:off x="934782" y="2075406"/>
            <a:ext cx="5761854" cy="646331"/>
          </a:xfrm>
          <a:prstGeom prst="rect">
            <a:avLst/>
          </a:prstGeom>
        </p:spPr>
        <p:txBody>
          <a:bodyPr wrap="square" anchor="t">
            <a:spAutoFit/>
          </a:bodyPr>
          <a:lstStyle/>
          <a:p>
            <a:r>
              <a:rPr lang="en-US" dirty="0">
                <a:solidFill>
                  <a:schemeClr val="bg1"/>
                </a:solidFill>
                <a:latin typeface="Didot" panose="02000503000000020003" pitchFamily="2" charset="-79"/>
                <a:cs typeface="Didot" panose="02000503000000020003" pitchFamily="2" charset="-79"/>
              </a:rPr>
              <a:t>The Future of Work: Work from Home Preparedness and Firm Resilience During the COVID-19 Pandemic</a:t>
            </a:r>
          </a:p>
        </p:txBody>
      </p:sp>
      <p:sp>
        <p:nvSpPr>
          <p:cNvPr id="8" name="Google Shape;811;p199">
            <a:extLst>
              <a:ext uri="{FF2B5EF4-FFF2-40B4-BE49-F238E27FC236}">
                <a16:creationId xmlns:a16="http://schemas.microsoft.com/office/drawing/2014/main" id="{920CD308-3372-6E43-AB87-1736CDBCC934}"/>
              </a:ext>
            </a:extLst>
          </p:cNvPr>
          <p:cNvSpPr txBox="1">
            <a:spLocks/>
          </p:cNvSpPr>
          <p:nvPr/>
        </p:nvSpPr>
        <p:spPr>
          <a:xfrm>
            <a:off x="4414517" y="5397466"/>
            <a:ext cx="7263656" cy="1040658"/>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lgn="r">
              <a:buNone/>
            </a:pPr>
            <a:r>
              <a:rPr lang="en-US" sz="1200" dirty="0">
                <a:solidFill>
                  <a:schemeClr val="bg1">
                    <a:lumMod val="50000"/>
                  </a:schemeClr>
                </a:solidFill>
                <a:latin typeface="+mn-lt"/>
                <a:ea typeface="Segoe UI Semibold" charset="0"/>
                <a:cs typeface="Segoe UI Semibold" charset="0"/>
              </a:rPr>
              <a:t>2 Jun 2020</a:t>
            </a:r>
          </a:p>
          <a:p>
            <a:pPr marL="0" indent="0" algn="r">
              <a:buNone/>
            </a:pPr>
            <a:r>
              <a:rPr lang="en-US" sz="1200" dirty="0">
                <a:solidFill>
                  <a:schemeClr val="bg1">
                    <a:lumMod val="50000"/>
                  </a:schemeClr>
                </a:solidFill>
                <a:latin typeface="+mn-lt"/>
                <a:ea typeface="Segoe UI Semibold" charset="0"/>
                <a:cs typeface="Segoe UI Semibold" charset="0"/>
              </a:rPr>
              <a:t>John (</a:t>
            </a:r>
            <a:r>
              <a:rPr lang="en-US" sz="1200" dirty="0" err="1">
                <a:solidFill>
                  <a:schemeClr val="bg1">
                    <a:lumMod val="50000"/>
                  </a:schemeClr>
                </a:solidFill>
                <a:latin typeface="+mn-lt"/>
                <a:ea typeface="Segoe UI Semibold" charset="0"/>
                <a:cs typeface="Segoe UI Semibold" charset="0"/>
              </a:rPr>
              <a:t>Jianqiu</a:t>
            </a:r>
            <a:r>
              <a:rPr lang="en-US" sz="1200" dirty="0">
                <a:solidFill>
                  <a:schemeClr val="bg1">
                    <a:lumMod val="50000"/>
                  </a:schemeClr>
                </a:solidFill>
                <a:latin typeface="+mn-lt"/>
                <a:ea typeface="Segoe UI Semibold" charset="0"/>
                <a:cs typeface="Segoe UI Semibold" charset="0"/>
              </a:rPr>
              <a:t>) Bai, Northeastern University - </a:t>
            </a:r>
            <a:r>
              <a:rPr lang="en-US" sz="1200" dirty="0" err="1">
                <a:solidFill>
                  <a:schemeClr val="bg1">
                    <a:lumMod val="50000"/>
                  </a:schemeClr>
                </a:solidFill>
                <a:latin typeface="+mn-lt"/>
                <a:ea typeface="Segoe UI Semibold" charset="0"/>
                <a:cs typeface="Segoe UI Semibold" charset="0"/>
              </a:rPr>
              <a:t>D'Amore</a:t>
            </a:r>
            <a:r>
              <a:rPr lang="en-US" sz="1200" dirty="0">
                <a:solidFill>
                  <a:schemeClr val="bg1">
                    <a:lumMod val="50000"/>
                  </a:schemeClr>
                </a:solidFill>
                <a:latin typeface="+mn-lt"/>
                <a:ea typeface="Segoe UI Semibold" charset="0"/>
                <a:cs typeface="Segoe UI Semibold" charset="0"/>
              </a:rPr>
              <a:t>-McKim School of Business</a:t>
            </a:r>
          </a:p>
          <a:p>
            <a:pPr marL="0" indent="0" algn="r">
              <a:buNone/>
            </a:pPr>
            <a:r>
              <a:rPr lang="en-US" sz="1200" dirty="0">
                <a:solidFill>
                  <a:schemeClr val="bg1">
                    <a:lumMod val="50000"/>
                  </a:schemeClr>
                </a:solidFill>
                <a:latin typeface="+mn-lt"/>
                <a:ea typeface="Segoe UI Semibold" charset="0"/>
                <a:cs typeface="Segoe UI Semibold" charset="0"/>
              </a:rPr>
              <a:t>Wang </a:t>
            </a:r>
            <a:r>
              <a:rPr lang="en-US" sz="1200" dirty="0" err="1">
                <a:solidFill>
                  <a:schemeClr val="bg1">
                    <a:lumMod val="50000"/>
                  </a:schemeClr>
                </a:solidFill>
                <a:latin typeface="+mn-lt"/>
                <a:ea typeface="Segoe UI Semibold" charset="0"/>
                <a:cs typeface="Segoe UI Semibold" charset="0"/>
              </a:rPr>
              <a:t>Jin</a:t>
            </a:r>
            <a:r>
              <a:rPr lang="en-US" sz="1200" dirty="0">
                <a:solidFill>
                  <a:schemeClr val="bg1">
                    <a:lumMod val="50000"/>
                  </a:schemeClr>
                </a:solidFill>
                <a:latin typeface="+mn-lt"/>
                <a:ea typeface="Segoe UI Semibold" charset="0"/>
                <a:cs typeface="Segoe UI Semibold" charset="0"/>
              </a:rPr>
              <a:t>, Massachusetts Institute of Technology (MIT)</a:t>
            </a:r>
          </a:p>
          <a:p>
            <a:pPr marL="0" indent="0" algn="r">
              <a:buNone/>
            </a:pPr>
            <a:r>
              <a:rPr lang="en-US" sz="1200" dirty="0">
                <a:solidFill>
                  <a:schemeClr val="bg1">
                    <a:lumMod val="50000"/>
                  </a:schemeClr>
                </a:solidFill>
                <a:latin typeface="+mn-lt"/>
                <a:ea typeface="Segoe UI Semibold" charset="0"/>
                <a:cs typeface="Segoe UI Semibold" charset="0"/>
              </a:rPr>
              <a:t>Sebastian Steffen, MIT Sloan School of Management</a:t>
            </a:r>
          </a:p>
          <a:p>
            <a:pPr marL="0" indent="0" algn="r">
              <a:buNone/>
            </a:pPr>
            <a:r>
              <a:rPr lang="en-US" sz="1200" dirty="0">
                <a:solidFill>
                  <a:schemeClr val="bg1">
                    <a:lumMod val="50000"/>
                  </a:schemeClr>
                </a:solidFill>
                <a:latin typeface="+mn-lt"/>
                <a:ea typeface="Segoe UI Semibold" charset="0"/>
                <a:cs typeface="Segoe UI Semibold" charset="0"/>
              </a:rPr>
              <a:t>Chi Wan, University of Massachusetts Boston</a:t>
            </a:r>
          </a:p>
          <a:p>
            <a:pPr marL="0" indent="0" algn="r">
              <a:buNone/>
            </a:pPr>
            <a:endParaRPr lang="en-US" sz="1200" dirty="0">
              <a:solidFill>
                <a:schemeClr val="bg1">
                  <a:lumMod val="50000"/>
                </a:schemeClr>
              </a:solidFill>
              <a:latin typeface="+mn-lt"/>
              <a:ea typeface="Segoe UI Semibold" charset="0"/>
              <a:cs typeface="Segoe UI Semibold" charset="0"/>
            </a:endParaRPr>
          </a:p>
        </p:txBody>
      </p:sp>
      <p:sp>
        <p:nvSpPr>
          <p:cNvPr id="14" name="Google Shape;811;p199">
            <a:extLst>
              <a:ext uri="{FF2B5EF4-FFF2-40B4-BE49-F238E27FC236}">
                <a16:creationId xmlns:a16="http://schemas.microsoft.com/office/drawing/2014/main" id="{128E6832-FB21-8B40-94B0-BDA2229C8D8A}"/>
              </a:ext>
            </a:extLst>
          </p:cNvPr>
          <p:cNvSpPr txBox="1">
            <a:spLocks/>
          </p:cNvSpPr>
          <p:nvPr/>
        </p:nvSpPr>
        <p:spPr>
          <a:xfrm>
            <a:off x="965944" y="1786445"/>
            <a:ext cx="7263656" cy="249573"/>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buNone/>
            </a:pPr>
            <a:r>
              <a:rPr lang="en-US" sz="1200" dirty="0">
                <a:solidFill>
                  <a:schemeClr val="bg1">
                    <a:lumMod val="50000"/>
                  </a:schemeClr>
                </a:solidFill>
                <a:latin typeface="+mj-lt"/>
                <a:ea typeface="Segoe UI Semibold" charset="0"/>
                <a:cs typeface="Segoe UI Semibold" charset="0"/>
              </a:rPr>
              <a:t>Research paper:</a:t>
            </a:r>
          </a:p>
        </p:txBody>
      </p:sp>
      <p:sp>
        <p:nvSpPr>
          <p:cNvPr id="2" name="Title 1">
            <a:extLst>
              <a:ext uri="{FF2B5EF4-FFF2-40B4-BE49-F238E27FC236}">
                <a16:creationId xmlns:a16="http://schemas.microsoft.com/office/drawing/2014/main" id="{0CB9E189-0A72-0644-B1F3-A56303AAF791}"/>
              </a:ext>
            </a:extLst>
          </p:cNvPr>
          <p:cNvSpPr>
            <a:spLocks noGrp="1"/>
          </p:cNvSpPr>
          <p:nvPr>
            <p:ph type="title"/>
          </p:nvPr>
        </p:nvSpPr>
        <p:spPr>
          <a:xfrm>
            <a:off x="982494" y="643720"/>
            <a:ext cx="10624290" cy="627983"/>
          </a:xfrm>
        </p:spPr>
        <p:txBody>
          <a:bodyPr/>
          <a:lstStyle/>
          <a:p>
            <a:r>
              <a:rPr lang="en-US" dirty="0">
                <a:ea typeface="Segoe UI Semibold" charset="0"/>
                <a:cs typeface="Segoe UI Semibold" charset="0"/>
              </a:rPr>
              <a:t>Mass Work from Home is Here to Stay</a:t>
            </a:r>
            <a:endParaRPr lang="en-US" dirty="0"/>
          </a:p>
        </p:txBody>
      </p:sp>
      <p:sp>
        <p:nvSpPr>
          <p:cNvPr id="3" name="Text Placeholder 2">
            <a:extLst>
              <a:ext uri="{FF2B5EF4-FFF2-40B4-BE49-F238E27FC236}">
                <a16:creationId xmlns:a16="http://schemas.microsoft.com/office/drawing/2014/main" id="{678DDE08-5800-E346-89EA-5AB0D26E0116}"/>
              </a:ext>
            </a:extLst>
          </p:cNvPr>
          <p:cNvSpPr>
            <a:spLocks noGrp="1"/>
          </p:cNvSpPr>
          <p:nvPr>
            <p:ph type="body" sz="quarter" idx="10"/>
          </p:nvPr>
        </p:nvSpPr>
        <p:spPr>
          <a:xfrm>
            <a:off x="982494" y="3066409"/>
            <a:ext cx="8804057" cy="1566741"/>
          </a:xfrm>
        </p:spPr>
        <p:txBody>
          <a:bodyPr/>
          <a:lstStyle/>
          <a:p>
            <a:r>
              <a:rPr lang="en-US" dirty="0"/>
              <a:t>[F]</a:t>
            </a:r>
            <a:r>
              <a:rPr lang="en-US" dirty="0" err="1"/>
              <a:t>irms</a:t>
            </a:r>
            <a:r>
              <a:rPr lang="en-US" dirty="0"/>
              <a:t> with high WFH index values have higher stock returns, lower return volatility, and better financial performance during the pandemic. …Contrary to conventional wisdom, our results hold primarily in non-high-tech industries.</a:t>
            </a:r>
          </a:p>
          <a:p>
            <a:endParaRPr lang="en-US" dirty="0"/>
          </a:p>
        </p:txBody>
      </p:sp>
    </p:spTree>
    <p:extLst>
      <p:ext uri="{BB962C8B-B14F-4D97-AF65-F5344CB8AC3E}">
        <p14:creationId xmlns:p14="http://schemas.microsoft.com/office/powerpoint/2010/main" val="845181978"/>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Parallelogram 11">
            <a:extLst>
              <a:ext uri="{FF2B5EF4-FFF2-40B4-BE49-F238E27FC236}">
                <a16:creationId xmlns:a16="http://schemas.microsoft.com/office/drawing/2014/main" id="{49FD32DA-B7D9-1440-B22A-2F397697E3F0}"/>
              </a:ext>
            </a:extLst>
          </p:cNvPr>
          <p:cNvSpPr/>
          <p:nvPr/>
        </p:nvSpPr>
        <p:spPr bwMode="auto">
          <a:xfrm>
            <a:off x="2544384"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Parallelogram 12">
            <a:extLst>
              <a:ext uri="{FF2B5EF4-FFF2-40B4-BE49-F238E27FC236}">
                <a16:creationId xmlns:a16="http://schemas.microsoft.com/office/drawing/2014/main" id="{44BD2910-F1AB-A44B-ABE0-098492C9DBCA}"/>
              </a:ext>
            </a:extLst>
          </p:cNvPr>
          <p:cNvSpPr/>
          <p:nvPr/>
        </p:nvSpPr>
        <p:spPr bwMode="auto">
          <a:xfrm>
            <a:off x="9442767" y="-1396420"/>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Parallelogram 13">
            <a:extLst>
              <a:ext uri="{FF2B5EF4-FFF2-40B4-BE49-F238E27FC236}">
                <a16:creationId xmlns:a16="http://schemas.microsoft.com/office/drawing/2014/main" id="{83DCC901-3783-B645-AB45-8C86D7AC6DA6}"/>
              </a:ext>
            </a:extLst>
          </p:cNvPr>
          <p:cNvSpPr/>
          <p:nvPr/>
        </p:nvSpPr>
        <p:spPr bwMode="auto">
          <a:xfrm>
            <a:off x="-1546361" y="5575880"/>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1" name="Table 10">
            <a:extLst>
              <a:ext uri="{FF2B5EF4-FFF2-40B4-BE49-F238E27FC236}">
                <a16:creationId xmlns:a16="http://schemas.microsoft.com/office/drawing/2014/main" id="{7446E3D6-A26C-0E44-B345-8895EF545548}"/>
              </a:ext>
            </a:extLst>
          </p:cNvPr>
          <p:cNvGraphicFramePr>
            <a:graphicFrameLocks noGrp="1"/>
          </p:cNvGraphicFramePr>
          <p:nvPr>
            <p:extLst>
              <p:ext uri="{D42A27DB-BD31-4B8C-83A1-F6EECF244321}">
                <p14:modId xmlns:p14="http://schemas.microsoft.com/office/powerpoint/2010/main" val="2702380311"/>
              </p:ext>
            </p:extLst>
          </p:nvPr>
        </p:nvGraphicFramePr>
        <p:xfrm>
          <a:off x="967439" y="2145347"/>
          <a:ext cx="4560570" cy="2103866"/>
        </p:xfrm>
        <a:graphic>
          <a:graphicData uri="http://schemas.openxmlformats.org/drawingml/2006/table">
            <a:tbl>
              <a:tblPr firstRow="1" bandRow="1">
                <a:tableStyleId>{073A0DAA-6AF3-43AB-8588-CEC1D06C72B9}</a:tableStyleId>
              </a:tblPr>
              <a:tblGrid>
                <a:gridCol w="4560570">
                  <a:extLst>
                    <a:ext uri="{9D8B030D-6E8A-4147-A177-3AD203B41FA5}">
                      <a16:colId xmlns:a16="http://schemas.microsoft.com/office/drawing/2014/main" val="2107720021"/>
                    </a:ext>
                  </a:extLst>
                </a:gridCol>
              </a:tblGrid>
              <a:tr h="546110">
                <a:tc>
                  <a:txBody>
                    <a:bodyPr/>
                    <a:lstStyle/>
                    <a:p>
                      <a:pPr marL="0" indent="0">
                        <a:spcAft>
                          <a:spcPts val="2100"/>
                        </a:spcAft>
                        <a:buNone/>
                      </a:pPr>
                      <a:r>
                        <a:rPr lang="en-US" sz="1800" b="1" kern="1200" dirty="0">
                          <a:solidFill>
                            <a:srgbClr val="5ACBF0"/>
                          </a:solidFill>
                          <a:latin typeface="+mn-lt"/>
                          <a:ea typeface="Segoe UI Semibold" charset="0"/>
                          <a:cs typeface="Segoe UI Semibold" charset="0"/>
                        </a:rPr>
                        <a:t>Strivers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27635193"/>
                  </a:ext>
                </a:extLst>
              </a:tr>
              <a:tr h="546110">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b="0" dirty="0">
                          <a:solidFill>
                            <a:schemeClr val="bg1"/>
                          </a:solidFill>
                        </a:rPr>
                        <a:t>Will blame the pandemic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090350032"/>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Value prediction over outcome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4079537823"/>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Want to restore status quo ante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736494310"/>
                  </a:ext>
                </a:extLst>
              </a:tr>
            </a:tbl>
          </a:graphicData>
        </a:graphic>
      </p:graphicFrame>
      <p:sp>
        <p:nvSpPr>
          <p:cNvPr id="2" name="Title 1">
            <a:extLst>
              <a:ext uri="{FF2B5EF4-FFF2-40B4-BE49-F238E27FC236}">
                <a16:creationId xmlns:a16="http://schemas.microsoft.com/office/drawing/2014/main" id="{8953FBD3-C5D1-9B42-A692-10E2BBA3B797}"/>
              </a:ext>
            </a:extLst>
          </p:cNvPr>
          <p:cNvSpPr>
            <a:spLocks noGrp="1"/>
          </p:cNvSpPr>
          <p:nvPr>
            <p:ph type="title"/>
          </p:nvPr>
        </p:nvSpPr>
        <p:spPr>
          <a:xfrm>
            <a:off x="967439" y="585495"/>
            <a:ext cx="6579255" cy="1231106"/>
          </a:xfrm>
        </p:spPr>
        <p:txBody>
          <a:bodyPr/>
          <a:lstStyle/>
          <a:p>
            <a:r>
              <a:rPr lang="en-US" dirty="0"/>
              <a:t>After the Crisis, There Will Be a New Normal</a:t>
            </a:r>
          </a:p>
        </p:txBody>
      </p:sp>
      <p:graphicFrame>
        <p:nvGraphicFramePr>
          <p:cNvPr id="3" name="Table 2">
            <a:extLst>
              <a:ext uri="{FF2B5EF4-FFF2-40B4-BE49-F238E27FC236}">
                <a16:creationId xmlns:a16="http://schemas.microsoft.com/office/drawing/2014/main" id="{BA093239-6B29-584F-935F-AC440146B666}"/>
              </a:ext>
            </a:extLst>
          </p:cNvPr>
          <p:cNvGraphicFramePr>
            <a:graphicFrameLocks noGrp="1"/>
          </p:cNvGraphicFramePr>
          <p:nvPr>
            <p:extLst>
              <p:ext uri="{D42A27DB-BD31-4B8C-83A1-F6EECF244321}">
                <p14:modId xmlns:p14="http://schemas.microsoft.com/office/powerpoint/2010/main" val="132669558"/>
              </p:ext>
            </p:extLst>
          </p:nvPr>
        </p:nvGraphicFramePr>
        <p:xfrm>
          <a:off x="5528009" y="2145347"/>
          <a:ext cx="4560570" cy="4127158"/>
        </p:xfrm>
        <a:graphic>
          <a:graphicData uri="http://schemas.openxmlformats.org/drawingml/2006/table">
            <a:tbl>
              <a:tblPr firstRow="1" bandRow="1">
                <a:tableStyleId>{073A0DAA-6AF3-43AB-8588-CEC1D06C72B9}</a:tableStyleId>
              </a:tblPr>
              <a:tblGrid>
                <a:gridCol w="4560570">
                  <a:extLst>
                    <a:ext uri="{9D8B030D-6E8A-4147-A177-3AD203B41FA5}">
                      <a16:colId xmlns:a16="http://schemas.microsoft.com/office/drawing/2014/main" val="479581887"/>
                    </a:ext>
                  </a:extLst>
                </a:gridCol>
              </a:tblGrid>
              <a:tr h="546110">
                <a:tc>
                  <a:txBody>
                    <a:bodyPr/>
                    <a:lstStyle/>
                    <a:p>
                      <a:pPr marL="0" indent="0">
                        <a:spcAft>
                          <a:spcPts val="2100"/>
                        </a:spcAft>
                        <a:buNone/>
                      </a:pPr>
                      <a:r>
                        <a:rPr lang="en-US" sz="1800" b="1" kern="1200" dirty="0" err="1">
                          <a:solidFill>
                            <a:srgbClr val="5ACBF0"/>
                          </a:solidFill>
                          <a:latin typeface="+mn-lt"/>
                          <a:ea typeface="Segoe UI Semibold" charset="0"/>
                          <a:cs typeface="Segoe UI Semibold" charset="0"/>
                        </a:rPr>
                        <a:t>Thrivers</a:t>
                      </a:r>
                      <a:endParaRPr lang="en-US" sz="1800" b="1" kern="1200" dirty="0">
                        <a:solidFill>
                          <a:srgbClr val="5ACBF0"/>
                        </a:solidFill>
                        <a:latin typeface="+mn-lt"/>
                        <a:ea typeface="Segoe UI Semibold" charset="0"/>
                        <a:cs typeface="Segoe UI Semibold"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59179289"/>
                  </a:ext>
                </a:extLst>
              </a:tr>
              <a:tr h="546110">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b="0" dirty="0">
                          <a:solidFill>
                            <a:schemeClr val="bg1"/>
                          </a:solidFill>
                        </a:rPr>
                        <a:t>Will hit refresh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502326576"/>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Value learning over prediction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989864690"/>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Get stronger under stress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801814221"/>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Invest in core, divest in context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4083202150"/>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Embrace DevOps for Agility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907847846"/>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Work in Remote &amp; Hybrid settings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solidFill>
                        <a:schemeClr val="accent1">
                          <a:lumMod val="60000"/>
                          <a:lumOff val="40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69207558"/>
                  </a:ext>
                </a:extLst>
              </a:tr>
              <a:tr h="505823">
                <a:tc>
                  <a:txBody>
                    <a:bodyPr/>
                    <a:lstStyle/>
                    <a:p>
                      <a:pPr marL="0" marR="0" lvl="0" indent="0" algn="l" defTabSz="932462" rtl="0" eaLnBrk="1" fontAlgn="auto" latinLnBrk="0" hangingPunct="1">
                        <a:lnSpc>
                          <a:spcPct val="100000"/>
                        </a:lnSpc>
                        <a:spcBef>
                          <a:spcPts val="0"/>
                        </a:spcBef>
                        <a:spcAft>
                          <a:spcPts val="0"/>
                        </a:spcAft>
                        <a:buClrTx/>
                        <a:buSzTx/>
                        <a:buFontTx/>
                        <a:buNone/>
                        <a:tabLst/>
                        <a:defRPr/>
                      </a:pPr>
                      <a:r>
                        <a:rPr lang="en-US" sz="1700" dirty="0">
                          <a:solidFill>
                            <a:schemeClr val="bg1"/>
                          </a:solidFill>
                        </a:rPr>
                        <a:t>Adapt on the Edge of Chaos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18366983"/>
                  </a:ext>
                </a:extLst>
              </a:tr>
            </a:tbl>
          </a:graphicData>
        </a:graphic>
      </p:graphicFrame>
    </p:spTree>
    <p:extLst>
      <p:ext uri="{BB962C8B-B14F-4D97-AF65-F5344CB8AC3E}">
        <p14:creationId xmlns:p14="http://schemas.microsoft.com/office/powerpoint/2010/main" val="74498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D1DD90-61E3-D348-9798-706D4683051C}"/>
              </a:ext>
            </a:extLst>
          </p:cNvPr>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1"/>
            <a:ext cx="12191998" cy="6857999"/>
          </a:xfrm>
          <a:prstGeom prst="rect">
            <a:avLst/>
          </a:prstGeom>
        </p:spPr>
      </p:pic>
      <p:sp>
        <p:nvSpPr>
          <p:cNvPr id="10" name="Parallelogram 9">
            <a:extLst>
              <a:ext uri="{FF2B5EF4-FFF2-40B4-BE49-F238E27FC236}">
                <a16:creationId xmlns:a16="http://schemas.microsoft.com/office/drawing/2014/main" id="{BCC9706F-F4D7-B942-826A-B1D6FA7DFA32}"/>
              </a:ext>
            </a:extLst>
          </p:cNvPr>
          <p:cNvSpPr/>
          <p:nvPr/>
        </p:nvSpPr>
        <p:spPr bwMode="auto">
          <a:xfrm>
            <a:off x="5365611" y="0"/>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Parallelogram 10">
            <a:extLst>
              <a:ext uri="{FF2B5EF4-FFF2-40B4-BE49-F238E27FC236}">
                <a16:creationId xmlns:a16="http://schemas.microsoft.com/office/drawing/2014/main" id="{E007C5E1-C70C-5C4E-B034-E025548D87E8}"/>
              </a:ext>
            </a:extLst>
          </p:cNvPr>
          <p:cNvSpPr/>
          <p:nvPr/>
        </p:nvSpPr>
        <p:spPr bwMode="auto">
          <a:xfrm>
            <a:off x="3768057" y="4295433"/>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435DBFB-9329-0144-AD60-84ABAA7F82A3}"/>
              </a:ext>
            </a:extLst>
          </p:cNvPr>
          <p:cNvSpPr/>
          <p:nvPr/>
        </p:nvSpPr>
        <p:spPr>
          <a:xfrm>
            <a:off x="7940825" y="4476869"/>
            <a:ext cx="3429721" cy="830997"/>
          </a:xfrm>
          <a:prstGeom prst="rect">
            <a:avLst/>
          </a:prstGeom>
        </p:spPr>
        <p:txBody>
          <a:bodyPr wrap="square" anchor="t">
            <a:spAutoFit/>
          </a:bodyPr>
          <a:lstStyle/>
          <a:p>
            <a:r>
              <a:rPr lang="en-US" sz="1600" dirty="0">
                <a:solidFill>
                  <a:schemeClr val="bg1"/>
                </a:solidFill>
              </a:rPr>
              <a:t>Follow my Twitter for announcement of Remote Engineering Virtual Summit</a:t>
            </a:r>
          </a:p>
        </p:txBody>
      </p:sp>
      <p:sp>
        <p:nvSpPr>
          <p:cNvPr id="7" name="Google Shape;811;p199">
            <a:extLst>
              <a:ext uri="{FF2B5EF4-FFF2-40B4-BE49-F238E27FC236}">
                <a16:creationId xmlns:a16="http://schemas.microsoft.com/office/drawing/2014/main" id="{54D272B3-8F1C-534D-8A67-743D90CF8CF1}"/>
              </a:ext>
            </a:extLst>
          </p:cNvPr>
          <p:cNvSpPr txBox="1">
            <a:spLocks/>
          </p:cNvSpPr>
          <p:nvPr/>
        </p:nvSpPr>
        <p:spPr>
          <a:xfrm>
            <a:off x="8951191" y="5616028"/>
            <a:ext cx="2073991" cy="319238"/>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lgn="ctr">
              <a:spcAft>
                <a:spcPts val="2100"/>
              </a:spcAft>
              <a:buNone/>
            </a:pPr>
            <a:r>
              <a:rPr lang="en-US" sz="1800" dirty="0" err="1">
                <a:solidFill>
                  <a:schemeClr val="bg1"/>
                </a:solidFill>
                <a:latin typeface="+mn-lt"/>
              </a:rPr>
              <a:t>SamGuckenheimer</a:t>
            </a:r>
            <a:endParaRPr lang="en" sz="1800" dirty="0">
              <a:solidFill>
                <a:schemeClr val="bg1"/>
              </a:solidFill>
              <a:latin typeface="+mn-lt"/>
              <a:ea typeface="Segoe UI Semibold" charset="0"/>
              <a:cs typeface="Segoe UI Semibold" charset="0"/>
            </a:endParaRPr>
          </a:p>
        </p:txBody>
      </p:sp>
      <p:pic>
        <p:nvPicPr>
          <p:cNvPr id="8" name="Picture 7">
            <a:extLst>
              <a:ext uri="{FF2B5EF4-FFF2-40B4-BE49-F238E27FC236}">
                <a16:creationId xmlns:a16="http://schemas.microsoft.com/office/drawing/2014/main" id="{7F3766A7-18C2-8447-95D1-58174576FBB8}"/>
              </a:ext>
            </a:extLst>
          </p:cNvPr>
          <p:cNvPicPr>
            <a:picLocks noChangeAspect="1"/>
          </p:cNvPicPr>
          <p:nvPr/>
        </p:nvPicPr>
        <p:blipFill>
          <a:blip r:embed="rId4"/>
          <a:stretch>
            <a:fillRect/>
          </a:stretch>
        </p:blipFill>
        <p:spPr>
          <a:xfrm>
            <a:off x="8709409" y="5669543"/>
            <a:ext cx="304800" cy="254000"/>
          </a:xfrm>
          <a:prstGeom prst="rect">
            <a:avLst/>
          </a:prstGeom>
        </p:spPr>
      </p:pic>
      <p:pic>
        <p:nvPicPr>
          <p:cNvPr id="12" name="Picture 11" descr="A person wearing glasses&#10;&#10;Description automatically generated">
            <a:extLst>
              <a:ext uri="{FF2B5EF4-FFF2-40B4-BE49-F238E27FC236}">
                <a16:creationId xmlns:a16="http://schemas.microsoft.com/office/drawing/2014/main" id="{490E8570-D1F8-2D41-82A7-380F33D47F28}"/>
              </a:ext>
            </a:extLst>
          </p:cNvPr>
          <p:cNvPicPr>
            <a:picLocks noChangeAspect="1"/>
          </p:cNvPicPr>
          <p:nvPr/>
        </p:nvPicPr>
        <p:blipFill rotWithShape="1">
          <a:blip r:embed="rId5">
            <a:extLst>
              <a:ext uri="{28A0092B-C50C-407E-A947-70E740481C1C}">
                <a14:useLocalDpi xmlns:a14="http://schemas.microsoft.com/office/drawing/2010/main" val="0"/>
              </a:ext>
            </a:extLst>
          </a:blip>
          <a:srcRect t="7549" b="7549"/>
          <a:stretch/>
        </p:blipFill>
        <p:spPr>
          <a:xfrm>
            <a:off x="7995255" y="5508778"/>
            <a:ext cx="533738" cy="533738"/>
          </a:xfrm>
          <a:prstGeom prst="ellipse">
            <a:avLst/>
          </a:prstGeom>
        </p:spPr>
      </p:pic>
      <p:sp>
        <p:nvSpPr>
          <p:cNvPr id="2" name="Title 1">
            <a:extLst>
              <a:ext uri="{FF2B5EF4-FFF2-40B4-BE49-F238E27FC236}">
                <a16:creationId xmlns:a16="http://schemas.microsoft.com/office/drawing/2014/main" id="{4E028CFC-9A66-1947-A44E-9FD4299D1988}"/>
              </a:ext>
            </a:extLst>
          </p:cNvPr>
          <p:cNvSpPr>
            <a:spLocks noGrp="1"/>
          </p:cNvSpPr>
          <p:nvPr>
            <p:ph type="title"/>
          </p:nvPr>
        </p:nvSpPr>
        <p:spPr>
          <a:xfrm>
            <a:off x="1032751" y="925813"/>
            <a:ext cx="7676658" cy="1231106"/>
          </a:xfrm>
        </p:spPr>
        <p:txBody>
          <a:bodyPr/>
          <a:lstStyle/>
          <a:p>
            <a:r>
              <a:rPr lang="en-US" dirty="0"/>
              <a:t>We’re Conducting 30 Studies on the Future of Work</a:t>
            </a:r>
          </a:p>
        </p:txBody>
      </p:sp>
      <p:sp>
        <p:nvSpPr>
          <p:cNvPr id="3" name="Text Placeholder 2">
            <a:extLst>
              <a:ext uri="{FF2B5EF4-FFF2-40B4-BE49-F238E27FC236}">
                <a16:creationId xmlns:a16="http://schemas.microsoft.com/office/drawing/2014/main" id="{5C61ABF0-2C7B-F049-BDB1-5BA1532517E7}"/>
              </a:ext>
            </a:extLst>
          </p:cNvPr>
          <p:cNvSpPr>
            <a:spLocks noGrp="1"/>
          </p:cNvSpPr>
          <p:nvPr>
            <p:ph type="body" sz="quarter" idx="10"/>
          </p:nvPr>
        </p:nvSpPr>
        <p:spPr>
          <a:xfrm>
            <a:off x="1032750" y="2357831"/>
            <a:ext cx="7496241" cy="369332"/>
          </a:xfrm>
        </p:spPr>
        <p:txBody>
          <a:bodyPr/>
          <a:lstStyle/>
          <a:p>
            <a:pPr>
              <a:spcAft>
                <a:spcPts val="2100"/>
              </a:spcAft>
            </a:pPr>
            <a:r>
              <a:rPr lang="en-US" b="1" dirty="0">
                <a:solidFill>
                  <a:srgbClr val="5ACBF0"/>
                </a:solidFill>
                <a:ea typeface="Segoe UI Semibold" charset="0"/>
                <a:cs typeface="Segoe UI Semibold" charset="0"/>
              </a:rPr>
              <a:t>Come to my breakout </a:t>
            </a:r>
            <a:r>
              <a:rPr lang="en-US" b="1">
                <a:solidFill>
                  <a:srgbClr val="5ACBF0"/>
                </a:solidFill>
                <a:ea typeface="Segoe UI Semibold" charset="0"/>
                <a:cs typeface="Segoe UI Semibold" charset="0"/>
              </a:rPr>
              <a:t>to dive into </a:t>
            </a:r>
            <a:r>
              <a:rPr lang="en-US" b="1" dirty="0">
                <a:solidFill>
                  <a:srgbClr val="5ACBF0"/>
                </a:solidFill>
                <a:ea typeface="Segoe UI Semibold" charset="0"/>
                <a:cs typeface="Segoe UI Semibold" charset="0"/>
              </a:rPr>
              <a:t>the findings</a:t>
            </a:r>
          </a:p>
        </p:txBody>
      </p:sp>
    </p:spTree>
    <p:extLst>
      <p:ext uri="{BB962C8B-B14F-4D97-AF65-F5344CB8AC3E}">
        <p14:creationId xmlns:p14="http://schemas.microsoft.com/office/powerpoint/2010/main" val="19417198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E75498AA-21C3-1E4E-AFE2-F92D469B4387}"/>
              </a:ext>
            </a:extLst>
          </p:cNvPr>
          <p:cNvSpPr/>
          <p:nvPr/>
        </p:nvSpPr>
        <p:spPr bwMode="auto">
          <a:xfrm>
            <a:off x="2455214"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Parallelogram 10">
            <a:extLst>
              <a:ext uri="{FF2B5EF4-FFF2-40B4-BE49-F238E27FC236}">
                <a16:creationId xmlns:a16="http://schemas.microsoft.com/office/drawing/2014/main" id="{E6A116CE-06F6-C54B-B24E-BC6D46B5EF7D}"/>
              </a:ext>
            </a:extLst>
          </p:cNvPr>
          <p:cNvSpPr/>
          <p:nvPr/>
        </p:nvSpPr>
        <p:spPr bwMode="auto">
          <a:xfrm>
            <a:off x="8176167" y="654759"/>
            <a:ext cx="3689323" cy="2805354"/>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Google Shape;811;p199">
            <a:extLst>
              <a:ext uri="{FF2B5EF4-FFF2-40B4-BE49-F238E27FC236}">
                <a16:creationId xmlns:a16="http://schemas.microsoft.com/office/drawing/2014/main" id="{2948044E-BA74-DA42-AAF4-71B48C977FEC}"/>
              </a:ext>
            </a:extLst>
          </p:cNvPr>
          <p:cNvSpPr txBox="1">
            <a:spLocks/>
          </p:cNvSpPr>
          <p:nvPr/>
        </p:nvSpPr>
        <p:spPr>
          <a:xfrm>
            <a:off x="679451" y="5628653"/>
            <a:ext cx="2314606" cy="311077"/>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2000" b="1" dirty="0">
                <a:solidFill>
                  <a:srgbClr val="5ACBF0"/>
                </a:solidFill>
                <a:latin typeface="+mj-lt"/>
                <a:ea typeface="Segoe UI Semibold" charset="0"/>
                <a:cs typeface="Segoe UI Semibold" charset="0"/>
              </a:rPr>
              <a:t>Sam </a:t>
            </a:r>
            <a:r>
              <a:rPr lang="en-US" sz="2000" b="1" dirty="0" err="1">
                <a:solidFill>
                  <a:srgbClr val="5ACBF0"/>
                </a:solidFill>
                <a:latin typeface="+mj-lt"/>
                <a:ea typeface="Segoe UI Semibold" charset="0"/>
                <a:cs typeface="Segoe UI Semibold" charset="0"/>
              </a:rPr>
              <a:t>Guckenheimer</a:t>
            </a:r>
            <a:endParaRPr lang="en-US" sz="2000" b="1" dirty="0">
              <a:solidFill>
                <a:srgbClr val="5ACBF0"/>
              </a:solidFill>
              <a:latin typeface="+mj-lt"/>
              <a:ea typeface="Segoe UI Semibold" charset="0"/>
              <a:cs typeface="Segoe UI Semibold" charset="0"/>
            </a:endParaRPr>
          </a:p>
          <a:p>
            <a:pPr marL="0" indent="0">
              <a:spcAft>
                <a:spcPts val="2100"/>
              </a:spcAft>
              <a:buNone/>
            </a:pPr>
            <a:endParaRPr lang="en-US" sz="2000" b="1" dirty="0">
              <a:solidFill>
                <a:srgbClr val="5ACBF0"/>
              </a:solidFill>
              <a:latin typeface="+mj-lt"/>
              <a:ea typeface="Segoe UI Semibold" charset="0"/>
              <a:cs typeface="Segoe UI Semibold" charset="0"/>
            </a:endParaRPr>
          </a:p>
        </p:txBody>
      </p:sp>
      <p:sp>
        <p:nvSpPr>
          <p:cNvPr id="8" name="Rectangle 7">
            <a:extLst>
              <a:ext uri="{FF2B5EF4-FFF2-40B4-BE49-F238E27FC236}">
                <a16:creationId xmlns:a16="http://schemas.microsoft.com/office/drawing/2014/main" id="{F7C4C444-90CE-6645-9CF9-5BE60890B185}"/>
              </a:ext>
            </a:extLst>
          </p:cNvPr>
          <p:cNvSpPr/>
          <p:nvPr/>
        </p:nvSpPr>
        <p:spPr>
          <a:xfrm>
            <a:off x="597806" y="5923543"/>
            <a:ext cx="7925225" cy="464871"/>
          </a:xfrm>
          <a:prstGeom prst="rect">
            <a:avLst/>
          </a:prstGeom>
        </p:spPr>
        <p:txBody>
          <a:bodyPr wrap="square" anchor="t">
            <a:spAutoFit/>
          </a:bodyPr>
          <a:lstStyle/>
          <a:p>
            <a:pPr>
              <a:lnSpc>
                <a:spcPct val="150000"/>
              </a:lnSpc>
            </a:pPr>
            <a:r>
              <a:rPr lang="en-US" dirty="0">
                <a:solidFill>
                  <a:schemeClr val="bg1"/>
                </a:solidFill>
                <a:hlinkClick r:id="rId3"/>
              </a:rPr>
              <a:t>samgu@microsoft.com</a:t>
            </a:r>
            <a:r>
              <a:rPr lang="en-US" dirty="0">
                <a:solidFill>
                  <a:schemeClr val="bg1"/>
                </a:solidFill>
              </a:rPr>
              <a:t>    |   @</a:t>
            </a:r>
            <a:r>
              <a:rPr lang="en-US" dirty="0" err="1">
                <a:solidFill>
                  <a:schemeClr val="bg1"/>
                </a:solidFill>
              </a:rPr>
              <a:t>SamGuckenheimer</a:t>
            </a:r>
            <a:r>
              <a:rPr lang="en-US" dirty="0">
                <a:solidFill>
                  <a:schemeClr val="bg1"/>
                </a:solidFill>
              </a:rPr>
              <a:t>   |   http://</a:t>
            </a:r>
            <a:r>
              <a:rPr lang="en-US" dirty="0" err="1">
                <a:solidFill>
                  <a:schemeClr val="bg1"/>
                </a:solidFill>
              </a:rPr>
              <a:t>aka.ms</a:t>
            </a:r>
            <a:r>
              <a:rPr lang="en-US" dirty="0">
                <a:solidFill>
                  <a:schemeClr val="bg1"/>
                </a:solidFill>
              </a:rPr>
              <a:t>/</a:t>
            </a:r>
            <a:r>
              <a:rPr lang="en-US" dirty="0" err="1">
                <a:solidFill>
                  <a:schemeClr val="bg1"/>
                </a:solidFill>
              </a:rPr>
              <a:t>devops</a:t>
            </a:r>
            <a:endParaRPr lang="en-US" dirty="0">
              <a:solidFill>
                <a:schemeClr val="bg1"/>
              </a:solidFill>
            </a:endParaRPr>
          </a:p>
        </p:txBody>
      </p:sp>
      <p:sp>
        <p:nvSpPr>
          <p:cNvPr id="12" name="Parallelogram 11">
            <a:extLst>
              <a:ext uri="{FF2B5EF4-FFF2-40B4-BE49-F238E27FC236}">
                <a16:creationId xmlns:a16="http://schemas.microsoft.com/office/drawing/2014/main" id="{C82D4029-3B75-884C-99F0-57A4F41DDCA8}"/>
              </a:ext>
            </a:extLst>
          </p:cNvPr>
          <p:cNvSpPr/>
          <p:nvPr/>
        </p:nvSpPr>
        <p:spPr bwMode="auto">
          <a:xfrm>
            <a:off x="-897620" y="4818545"/>
            <a:ext cx="3689323" cy="2805354"/>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D735C46-D576-AE41-8134-8201225CB745}"/>
              </a:ext>
            </a:extLst>
          </p:cNvPr>
          <p:cNvSpPr>
            <a:spLocks noGrp="1"/>
          </p:cNvSpPr>
          <p:nvPr>
            <p:ph type="title"/>
          </p:nvPr>
        </p:nvSpPr>
        <p:spPr>
          <a:xfrm>
            <a:off x="588264" y="2919732"/>
            <a:ext cx="11018520" cy="615553"/>
          </a:xfrm>
        </p:spPr>
        <p:txBody>
          <a:bodyPr/>
          <a:lstStyle/>
          <a:p>
            <a:pPr algn="ctr"/>
            <a:r>
              <a:rPr lang="en-US" dirty="0"/>
              <a:t>Thank you!</a:t>
            </a:r>
          </a:p>
        </p:txBody>
      </p:sp>
    </p:spTree>
    <p:extLst>
      <p:ext uri="{BB962C8B-B14F-4D97-AF65-F5344CB8AC3E}">
        <p14:creationId xmlns:p14="http://schemas.microsoft.com/office/powerpoint/2010/main" val="3598538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4DC546F-1D28-5B4C-A342-1844B4B133E8}"/>
              </a:ext>
            </a:extLst>
          </p:cNvPr>
          <p:cNvPicPr>
            <a:picLocks noChangeAspect="1"/>
          </p:cNvPicPr>
          <p:nvPr/>
        </p:nvPicPr>
        <p:blipFill rotWithShape="1">
          <a:blip r:embed="rId4" cstate="print">
            <a:alphaModFix amt="20000"/>
            <a:extLst>
              <a:ext uri="{28A0092B-C50C-407E-A947-70E740481C1C}">
                <a14:useLocalDpi xmlns:a14="http://schemas.microsoft.com/office/drawing/2010/main"/>
              </a:ext>
            </a:extLst>
          </a:blip>
          <a:srcRect/>
          <a:stretch/>
        </p:blipFill>
        <p:spPr>
          <a:xfrm>
            <a:off x="2" y="-1"/>
            <a:ext cx="12191998" cy="6857999"/>
          </a:xfrm>
          <a:prstGeom prst="rect">
            <a:avLst/>
          </a:prstGeom>
        </p:spPr>
      </p:pic>
      <p:sp>
        <p:nvSpPr>
          <p:cNvPr id="25" name="Parallelogram 24">
            <a:extLst>
              <a:ext uri="{FF2B5EF4-FFF2-40B4-BE49-F238E27FC236}">
                <a16:creationId xmlns:a16="http://schemas.microsoft.com/office/drawing/2014/main" id="{45EA5C3E-7716-0E48-BD5E-37E37B1BDC67}"/>
              </a:ext>
            </a:extLst>
          </p:cNvPr>
          <p:cNvSpPr/>
          <p:nvPr/>
        </p:nvSpPr>
        <p:spPr bwMode="auto">
          <a:xfrm>
            <a:off x="7762056" y="0"/>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Parallelogram 25">
            <a:extLst>
              <a:ext uri="{FF2B5EF4-FFF2-40B4-BE49-F238E27FC236}">
                <a16:creationId xmlns:a16="http://schemas.microsoft.com/office/drawing/2014/main" id="{6283082A-51B1-8448-B2F8-7572C76A5649}"/>
              </a:ext>
            </a:extLst>
          </p:cNvPr>
          <p:cNvSpPr/>
          <p:nvPr/>
        </p:nvSpPr>
        <p:spPr bwMode="auto">
          <a:xfrm>
            <a:off x="5914268" y="5295975"/>
            <a:ext cx="3485847"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Google Shape;811;p199">
            <a:extLst>
              <a:ext uri="{FF2B5EF4-FFF2-40B4-BE49-F238E27FC236}">
                <a16:creationId xmlns:a16="http://schemas.microsoft.com/office/drawing/2014/main" id="{5B9A38F6-3295-5744-8FC4-62A31DD80142}"/>
              </a:ext>
            </a:extLst>
          </p:cNvPr>
          <p:cNvSpPr txBox="1">
            <a:spLocks/>
          </p:cNvSpPr>
          <p:nvPr/>
        </p:nvSpPr>
        <p:spPr>
          <a:xfrm>
            <a:off x="9941170" y="6203856"/>
            <a:ext cx="2009530" cy="319238"/>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lgn="ctr">
              <a:spcAft>
                <a:spcPts val="2100"/>
              </a:spcAft>
              <a:buNone/>
            </a:pPr>
            <a:r>
              <a:rPr lang="en-US" sz="1800" dirty="0" err="1">
                <a:solidFill>
                  <a:schemeClr val="bg1"/>
                </a:solidFill>
                <a:latin typeface="+mn-lt"/>
              </a:rPr>
              <a:t>SamGuckenheimer</a:t>
            </a:r>
            <a:endParaRPr lang="en" sz="1800" dirty="0">
              <a:solidFill>
                <a:schemeClr val="bg1"/>
              </a:solidFill>
              <a:latin typeface="+mn-lt"/>
              <a:ea typeface="Segoe UI Semibold" charset="0"/>
              <a:cs typeface="Segoe UI Semibold" charset="0"/>
            </a:endParaRPr>
          </a:p>
        </p:txBody>
      </p:sp>
      <p:pic>
        <p:nvPicPr>
          <p:cNvPr id="21" name="Picture 20">
            <a:extLst>
              <a:ext uri="{FF2B5EF4-FFF2-40B4-BE49-F238E27FC236}">
                <a16:creationId xmlns:a16="http://schemas.microsoft.com/office/drawing/2014/main" id="{CE5F5BE6-0D5A-424A-8838-AA23D681E29D}"/>
              </a:ext>
            </a:extLst>
          </p:cNvPr>
          <p:cNvPicPr>
            <a:picLocks noChangeAspect="1"/>
          </p:cNvPicPr>
          <p:nvPr/>
        </p:nvPicPr>
        <p:blipFill>
          <a:blip r:embed="rId5"/>
          <a:stretch>
            <a:fillRect/>
          </a:stretch>
        </p:blipFill>
        <p:spPr>
          <a:xfrm>
            <a:off x="9566032" y="6257371"/>
            <a:ext cx="304800" cy="254000"/>
          </a:xfrm>
          <a:prstGeom prst="rect">
            <a:avLst/>
          </a:prstGeom>
        </p:spPr>
      </p:pic>
      <p:pic>
        <p:nvPicPr>
          <p:cNvPr id="4" name="Picture 3" descr="A person wearing glasses&#10;&#10;Description automatically generated">
            <a:extLst>
              <a:ext uri="{FF2B5EF4-FFF2-40B4-BE49-F238E27FC236}">
                <a16:creationId xmlns:a16="http://schemas.microsoft.com/office/drawing/2014/main" id="{31F17626-DC5E-BE4C-B53E-B387AFE53F45}"/>
              </a:ext>
            </a:extLst>
          </p:cNvPr>
          <p:cNvPicPr>
            <a:picLocks noChangeAspect="1"/>
          </p:cNvPicPr>
          <p:nvPr/>
        </p:nvPicPr>
        <p:blipFill rotWithShape="1">
          <a:blip r:embed="rId6">
            <a:extLst>
              <a:ext uri="{28A0092B-C50C-407E-A947-70E740481C1C}">
                <a14:useLocalDpi xmlns:a14="http://schemas.microsoft.com/office/drawing/2010/main" val="0"/>
              </a:ext>
            </a:extLst>
          </a:blip>
          <a:srcRect t="7549" b="7549"/>
          <a:stretch/>
        </p:blipFill>
        <p:spPr>
          <a:xfrm>
            <a:off x="8790996" y="6077040"/>
            <a:ext cx="533738" cy="533738"/>
          </a:xfrm>
          <a:prstGeom prst="ellipse">
            <a:avLst/>
          </a:prstGeom>
        </p:spPr>
      </p:pic>
      <p:sp>
        <p:nvSpPr>
          <p:cNvPr id="5" name="Title 4">
            <a:extLst>
              <a:ext uri="{FF2B5EF4-FFF2-40B4-BE49-F238E27FC236}">
                <a16:creationId xmlns:a16="http://schemas.microsoft.com/office/drawing/2014/main" id="{40F97EB5-0E37-B448-B21C-0C44133FFD65}"/>
              </a:ext>
            </a:extLst>
          </p:cNvPr>
          <p:cNvSpPr>
            <a:spLocks noGrp="1"/>
          </p:cNvSpPr>
          <p:nvPr>
            <p:ph type="ctrTitle"/>
          </p:nvPr>
        </p:nvSpPr>
        <p:spPr>
          <a:xfrm>
            <a:off x="766119" y="830169"/>
            <a:ext cx="8799913" cy="1846659"/>
          </a:xfrm>
        </p:spPr>
        <p:txBody>
          <a:bodyPr/>
          <a:lstStyle/>
          <a:p>
            <a:pPr algn="l"/>
            <a:r>
              <a:rPr lang="en-US" dirty="0"/>
              <a:t>In Crisis:</a:t>
            </a:r>
            <a:br>
              <a:rPr lang="en-US" dirty="0"/>
            </a:br>
            <a:r>
              <a:rPr lang="en-US" dirty="0"/>
              <a:t>Danger and Opportunity</a:t>
            </a:r>
          </a:p>
        </p:txBody>
      </p:sp>
      <p:sp>
        <p:nvSpPr>
          <p:cNvPr id="3" name="Subtitle 2">
            <a:extLst>
              <a:ext uri="{FF2B5EF4-FFF2-40B4-BE49-F238E27FC236}">
                <a16:creationId xmlns:a16="http://schemas.microsoft.com/office/drawing/2014/main" id="{81DEA1FA-138F-4089-A0E5-FB40F0472D71}"/>
              </a:ext>
            </a:extLst>
          </p:cNvPr>
          <p:cNvSpPr>
            <a:spLocks noGrp="1"/>
          </p:cNvSpPr>
          <p:nvPr>
            <p:ph type="subTitle" idx="1"/>
          </p:nvPr>
        </p:nvSpPr>
        <p:spPr>
          <a:xfrm>
            <a:off x="766119" y="2932611"/>
            <a:ext cx="8799913" cy="3095324"/>
          </a:xfrm>
        </p:spPr>
        <p:txBody>
          <a:bodyPr>
            <a:noAutofit/>
          </a:bodyPr>
          <a:lstStyle/>
          <a:p>
            <a:pPr algn="l"/>
            <a:r>
              <a:rPr lang="ja-JP" altLang="en-US" sz="20000" b="0" dirty="0">
                <a:solidFill>
                  <a:schemeClr val="bg1"/>
                </a:solidFill>
              </a:rPr>
              <a:t>危機</a:t>
            </a:r>
            <a:endParaRPr lang="en-US" sz="20000" b="0" dirty="0">
              <a:solidFill>
                <a:schemeClr val="bg1"/>
              </a:solidFill>
            </a:endParaRPr>
          </a:p>
        </p:txBody>
      </p:sp>
    </p:spTree>
    <p:extLst>
      <p:ext uri="{BB962C8B-B14F-4D97-AF65-F5344CB8AC3E}">
        <p14:creationId xmlns:p14="http://schemas.microsoft.com/office/powerpoint/2010/main" val="3429596916"/>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E96A3CC-C4F6-D644-A1E2-72F1F281484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026084"/>
            <a:ext cx="12191999" cy="4831916"/>
          </a:xfrm>
          <a:prstGeom prst="rect">
            <a:avLst/>
          </a:prstGeom>
        </p:spPr>
      </p:pic>
      <p:sp>
        <p:nvSpPr>
          <p:cNvPr id="17" name="Parallelogram 16">
            <a:extLst>
              <a:ext uri="{FF2B5EF4-FFF2-40B4-BE49-F238E27FC236}">
                <a16:creationId xmlns:a16="http://schemas.microsoft.com/office/drawing/2014/main" id="{CEF5BA9B-5072-4243-918B-DF618E23C74C}"/>
              </a:ext>
            </a:extLst>
          </p:cNvPr>
          <p:cNvSpPr/>
          <p:nvPr/>
        </p:nvSpPr>
        <p:spPr bwMode="auto">
          <a:xfrm>
            <a:off x="3606800" y="1"/>
            <a:ext cx="7683500" cy="6858000"/>
          </a:xfrm>
          <a:prstGeom prst="parallelogram">
            <a:avLst>
              <a:gd name="adj" fmla="val 38502"/>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Parallelogram 18">
            <a:extLst>
              <a:ext uri="{FF2B5EF4-FFF2-40B4-BE49-F238E27FC236}">
                <a16:creationId xmlns:a16="http://schemas.microsoft.com/office/drawing/2014/main" id="{202BC82E-BC2C-AD43-8771-7B7ED790A9F9}"/>
              </a:ext>
            </a:extLst>
          </p:cNvPr>
          <p:cNvSpPr/>
          <p:nvPr/>
        </p:nvSpPr>
        <p:spPr bwMode="auto">
          <a:xfrm>
            <a:off x="1182065" y="798984"/>
            <a:ext cx="3689647" cy="2863460"/>
          </a:xfrm>
          <a:prstGeom prst="parallelogram">
            <a:avLst>
              <a:gd name="adj" fmla="val 38502"/>
            </a:avLst>
          </a:prstGeom>
          <a:solidFill>
            <a:srgbClr val="5ACBF0">
              <a:alpha val="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Parallelogram 19">
            <a:extLst>
              <a:ext uri="{FF2B5EF4-FFF2-40B4-BE49-F238E27FC236}">
                <a16:creationId xmlns:a16="http://schemas.microsoft.com/office/drawing/2014/main" id="{492748F2-C89D-F24C-8A64-09330895AE65}"/>
              </a:ext>
            </a:extLst>
          </p:cNvPr>
          <p:cNvSpPr/>
          <p:nvPr/>
        </p:nvSpPr>
        <p:spPr bwMode="auto">
          <a:xfrm>
            <a:off x="9826270" y="-1065342"/>
            <a:ext cx="2928060" cy="3091426"/>
          </a:xfrm>
          <a:prstGeom prst="parallelogram">
            <a:avLst>
              <a:gd name="adj" fmla="val 40950"/>
            </a:avLst>
          </a:prstGeom>
          <a:solidFill>
            <a:srgbClr val="5ACBF0">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DD1E98D-4FC3-4555-B08D-C11255C9C8DE}"/>
              </a:ext>
            </a:extLst>
          </p:cNvPr>
          <p:cNvSpPr>
            <a:spLocks noGrp="1"/>
          </p:cNvSpPr>
          <p:nvPr>
            <p:ph type="title"/>
          </p:nvPr>
        </p:nvSpPr>
        <p:spPr>
          <a:xfrm>
            <a:off x="0" y="1490204"/>
            <a:ext cx="12191999" cy="1481019"/>
          </a:xfrm>
        </p:spPr>
        <p:txBody>
          <a:bodyPr anchor="ctr">
            <a:noAutofit/>
          </a:bodyPr>
          <a:lstStyle/>
          <a:p>
            <a:pPr algn="ctr"/>
            <a:r>
              <a:rPr lang="en-US" sz="4800" dirty="0"/>
              <a:t>We are experiencing a</a:t>
            </a:r>
            <a:br>
              <a:rPr lang="en-US" sz="4800" dirty="0"/>
            </a:br>
            <a:r>
              <a:rPr lang="en-US" sz="4800" dirty="0"/>
              <a:t>once-in-a-century crisis</a:t>
            </a:r>
          </a:p>
        </p:txBody>
      </p:sp>
    </p:spTree>
    <p:extLst>
      <p:ext uri="{BB962C8B-B14F-4D97-AF65-F5344CB8AC3E}">
        <p14:creationId xmlns:p14="http://schemas.microsoft.com/office/powerpoint/2010/main" val="134476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AEDA9A-1839-5949-B4B5-743443ADD353}"/>
              </a:ext>
            </a:extLst>
          </p:cNvPr>
          <p:cNvPicPr>
            <a:picLocks noChangeAspect="1"/>
          </p:cNvPicPr>
          <p:nvPr/>
        </p:nvPicPr>
        <p:blipFill rotWithShape="1">
          <a:blip r:embed="rId4" cstate="print">
            <a:alphaModFix amt="20000"/>
            <a:extLst>
              <a:ext uri="{28A0092B-C50C-407E-A947-70E740481C1C}">
                <a14:useLocalDpi xmlns:a14="http://schemas.microsoft.com/office/drawing/2010/main"/>
              </a:ext>
            </a:extLst>
          </a:blip>
          <a:srcRect b="50000"/>
          <a:stretch/>
        </p:blipFill>
        <p:spPr>
          <a:xfrm>
            <a:off x="0" y="0"/>
            <a:ext cx="12192000" cy="6859156"/>
          </a:xfrm>
          <a:prstGeom prst="rect">
            <a:avLst/>
          </a:prstGeom>
        </p:spPr>
      </p:pic>
      <p:sp>
        <p:nvSpPr>
          <p:cNvPr id="9" name="Parallelogram 8">
            <a:extLst>
              <a:ext uri="{FF2B5EF4-FFF2-40B4-BE49-F238E27FC236}">
                <a16:creationId xmlns:a16="http://schemas.microsoft.com/office/drawing/2014/main" id="{49B8AD24-2538-3C4F-9FE5-1AAC7EF66D70}"/>
              </a:ext>
            </a:extLst>
          </p:cNvPr>
          <p:cNvSpPr/>
          <p:nvPr/>
        </p:nvSpPr>
        <p:spPr bwMode="auto">
          <a:xfrm>
            <a:off x="3218578" y="-66674"/>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a:extLst>
              <a:ext uri="{FF2B5EF4-FFF2-40B4-BE49-F238E27FC236}">
                <a16:creationId xmlns:a16="http://schemas.microsoft.com/office/drawing/2014/main" id="{3AB9B914-1684-4D41-A71C-6CABFDC75351}"/>
              </a:ext>
            </a:extLst>
          </p:cNvPr>
          <p:cNvSpPr/>
          <p:nvPr/>
        </p:nvSpPr>
        <p:spPr bwMode="auto">
          <a:xfrm>
            <a:off x="2045752" y="3155945"/>
            <a:ext cx="3834432" cy="3525262"/>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891F0F56-8F71-6743-B0A7-F9E34B261D2E}"/>
              </a:ext>
            </a:extLst>
          </p:cNvPr>
          <p:cNvGrpSpPr/>
          <p:nvPr/>
        </p:nvGrpSpPr>
        <p:grpSpPr>
          <a:xfrm>
            <a:off x="235372" y="2228849"/>
            <a:ext cx="11713399" cy="4629151"/>
            <a:chOff x="235372" y="2228849"/>
            <a:chExt cx="11713399" cy="4629151"/>
          </a:xfrm>
        </p:grpSpPr>
        <p:pic>
          <p:nvPicPr>
            <p:cNvPr id="8" name="Picture 7">
              <a:extLst>
                <a:ext uri="{FF2B5EF4-FFF2-40B4-BE49-F238E27FC236}">
                  <a16:creationId xmlns:a16="http://schemas.microsoft.com/office/drawing/2014/main" id="{6A444A53-E638-0045-B9B1-6403DAD13E18}"/>
                </a:ext>
              </a:extLst>
            </p:cNvPr>
            <p:cNvPicPr>
              <a:picLocks noChangeAspect="1"/>
            </p:cNvPicPr>
            <p:nvPr/>
          </p:nvPicPr>
          <p:blipFill rotWithShape="1">
            <a:blip r:embed="rId5">
              <a:extLst>
                <a:ext uri="{28A0092B-C50C-407E-A947-70E740481C1C}">
                  <a14:useLocalDpi xmlns:a14="http://schemas.microsoft.com/office/drawing/2010/main"/>
                </a:ext>
              </a:extLst>
            </a:blip>
            <a:srcRect b="48021"/>
            <a:stretch/>
          </p:blipFill>
          <p:spPr>
            <a:xfrm>
              <a:off x="235372" y="2228849"/>
              <a:ext cx="11713399" cy="4629151"/>
            </a:xfrm>
            <a:prstGeom prst="rect">
              <a:avLst/>
            </a:prstGeom>
          </p:spPr>
        </p:pic>
        <p:pic>
          <p:nvPicPr>
            <p:cNvPr id="7" name="Picture 6">
              <a:extLst>
                <a:ext uri="{FF2B5EF4-FFF2-40B4-BE49-F238E27FC236}">
                  <a16:creationId xmlns:a16="http://schemas.microsoft.com/office/drawing/2014/main" id="{54F141DA-73BA-2240-BE11-3B4ED8B3E3FA}"/>
                </a:ext>
              </a:extLst>
            </p:cNvPr>
            <p:cNvPicPr>
              <a:picLocks noChangeAspect="1"/>
            </p:cNvPicPr>
            <p:nvPr/>
          </p:nvPicPr>
          <p:blipFill>
            <a:blip r:embed="rId6"/>
            <a:stretch>
              <a:fillRect/>
            </a:stretch>
          </p:blipFill>
          <p:spPr>
            <a:xfrm>
              <a:off x="2153027" y="3938718"/>
              <a:ext cx="8008719" cy="2919282"/>
            </a:xfrm>
            <a:prstGeom prst="rect">
              <a:avLst/>
            </a:prstGeom>
          </p:spPr>
        </p:pic>
      </p:grpSp>
      <p:sp>
        <p:nvSpPr>
          <p:cNvPr id="12" name="Title 11">
            <a:extLst>
              <a:ext uri="{FF2B5EF4-FFF2-40B4-BE49-F238E27FC236}">
                <a16:creationId xmlns:a16="http://schemas.microsoft.com/office/drawing/2014/main" id="{4AFAB279-1DDA-6643-86CB-8D993B4FD604}"/>
              </a:ext>
            </a:extLst>
          </p:cNvPr>
          <p:cNvSpPr>
            <a:spLocks noGrp="1"/>
          </p:cNvSpPr>
          <p:nvPr>
            <p:ph type="title"/>
          </p:nvPr>
        </p:nvSpPr>
        <p:spPr>
          <a:xfrm>
            <a:off x="0" y="777631"/>
            <a:ext cx="12192000" cy="615553"/>
          </a:xfrm>
        </p:spPr>
        <p:txBody>
          <a:bodyPr/>
          <a:lstStyle/>
          <a:p>
            <a:pPr algn="ctr"/>
            <a:r>
              <a:rPr lang="en-US" dirty="0"/>
              <a:t>Quarantine During Pandemic</a:t>
            </a:r>
          </a:p>
        </p:txBody>
      </p:sp>
      <p:sp>
        <p:nvSpPr>
          <p:cNvPr id="13" name="Text Placeholder 12">
            <a:extLst>
              <a:ext uri="{FF2B5EF4-FFF2-40B4-BE49-F238E27FC236}">
                <a16:creationId xmlns:a16="http://schemas.microsoft.com/office/drawing/2014/main" id="{0CC00D38-DAB9-3646-AA47-1E59CA15EA4E}"/>
              </a:ext>
            </a:extLst>
          </p:cNvPr>
          <p:cNvSpPr>
            <a:spLocks noGrp="1"/>
          </p:cNvSpPr>
          <p:nvPr>
            <p:ph type="body" sz="quarter" idx="10"/>
          </p:nvPr>
        </p:nvSpPr>
        <p:spPr>
          <a:xfrm>
            <a:off x="2097471" y="1754802"/>
            <a:ext cx="7989199" cy="1107996"/>
          </a:xfrm>
        </p:spPr>
        <p:txBody>
          <a:bodyPr/>
          <a:lstStyle/>
          <a:p>
            <a:pPr algn="ctr"/>
            <a:r>
              <a:rPr lang="en-US" dirty="0"/>
              <a:t>“Most reviewed studies reported negative psychological effects including post-traumatic stress symptoms, confusion, and anger.”</a:t>
            </a:r>
          </a:p>
        </p:txBody>
      </p:sp>
    </p:spTree>
    <p:extLst>
      <p:ext uri="{BB962C8B-B14F-4D97-AF65-F5344CB8AC3E}">
        <p14:creationId xmlns:p14="http://schemas.microsoft.com/office/powerpoint/2010/main" val="705935526"/>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D74CE83-7033-0546-8284-9F21154805D4}"/>
              </a:ext>
            </a:extLst>
          </p:cNvPr>
          <p:cNvPicPr>
            <a:picLocks noChangeAspect="1"/>
          </p:cNvPicPr>
          <p:nvPr/>
        </p:nvPicPr>
        <p:blipFill rotWithShape="1">
          <a:blip r:embed="rId3">
            <a:alphaModFix amt="16000"/>
          </a:blip>
          <a:srcRect l="11151" t="32020" r="31145" b="20526"/>
          <a:stretch/>
        </p:blipFill>
        <p:spPr>
          <a:xfrm>
            <a:off x="4296883" y="0"/>
            <a:ext cx="7895117" cy="6869148"/>
          </a:xfrm>
          <a:prstGeom prst="rect">
            <a:avLst/>
          </a:prstGeom>
        </p:spPr>
      </p:pic>
      <p:grpSp>
        <p:nvGrpSpPr>
          <p:cNvPr id="16" name="Group 15">
            <a:extLst>
              <a:ext uri="{FF2B5EF4-FFF2-40B4-BE49-F238E27FC236}">
                <a16:creationId xmlns:a16="http://schemas.microsoft.com/office/drawing/2014/main" id="{78857635-3D9C-A94C-ACD8-DBF1708174A6}"/>
              </a:ext>
            </a:extLst>
          </p:cNvPr>
          <p:cNvGrpSpPr/>
          <p:nvPr/>
        </p:nvGrpSpPr>
        <p:grpSpPr>
          <a:xfrm>
            <a:off x="1247137" y="1011714"/>
            <a:ext cx="4289111" cy="4834572"/>
            <a:chOff x="6094006" y="6007"/>
            <a:chExt cx="6097994" cy="6873497"/>
          </a:xfrm>
        </p:grpSpPr>
        <p:sp>
          <p:nvSpPr>
            <p:cNvPr id="7" name="Rectangle 6">
              <a:extLst>
                <a:ext uri="{FF2B5EF4-FFF2-40B4-BE49-F238E27FC236}">
                  <a16:creationId xmlns:a16="http://schemas.microsoft.com/office/drawing/2014/main" id="{C42CE7AA-855D-6942-9A7F-E8C8552115E8}"/>
                </a:ext>
              </a:extLst>
            </p:cNvPr>
            <p:cNvSpPr/>
            <p:nvPr/>
          </p:nvSpPr>
          <p:spPr bwMode="auto">
            <a:xfrm>
              <a:off x="6096000" y="6007"/>
              <a:ext cx="6096000"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43D03F8-5E5E-EB4D-80F9-CD423730888A}"/>
                </a:ext>
              </a:extLst>
            </p:cNvPr>
            <p:cNvPicPr>
              <a:picLocks noChangeAspect="1"/>
            </p:cNvPicPr>
            <p:nvPr/>
          </p:nvPicPr>
          <p:blipFill>
            <a:blip r:embed="rId3"/>
            <a:stretch>
              <a:fillRect/>
            </a:stretch>
          </p:blipFill>
          <p:spPr>
            <a:xfrm>
              <a:off x="6094006" y="430112"/>
              <a:ext cx="6096000" cy="6449392"/>
            </a:xfrm>
            <a:prstGeom prst="rect">
              <a:avLst/>
            </a:prstGeom>
          </p:spPr>
        </p:pic>
        <p:pic>
          <p:nvPicPr>
            <p:cNvPr id="6" name="Picture 5">
              <a:extLst>
                <a:ext uri="{FF2B5EF4-FFF2-40B4-BE49-F238E27FC236}">
                  <a16:creationId xmlns:a16="http://schemas.microsoft.com/office/drawing/2014/main" id="{63ECF4AC-C709-894E-AE83-0E52F3CD0B51}"/>
                </a:ext>
              </a:extLst>
            </p:cNvPr>
            <p:cNvPicPr>
              <a:picLocks noChangeAspect="1"/>
            </p:cNvPicPr>
            <p:nvPr/>
          </p:nvPicPr>
          <p:blipFill>
            <a:blip r:embed="rId4"/>
            <a:stretch>
              <a:fillRect/>
            </a:stretch>
          </p:blipFill>
          <p:spPr>
            <a:xfrm>
              <a:off x="8077199" y="71555"/>
              <a:ext cx="2129613" cy="358557"/>
            </a:xfrm>
            <a:prstGeom prst="rect">
              <a:avLst/>
            </a:prstGeom>
          </p:spPr>
        </p:pic>
      </p:grpSp>
      <p:sp>
        <p:nvSpPr>
          <p:cNvPr id="21" name="Parallelogram 20">
            <a:extLst>
              <a:ext uri="{FF2B5EF4-FFF2-40B4-BE49-F238E27FC236}">
                <a16:creationId xmlns:a16="http://schemas.microsoft.com/office/drawing/2014/main" id="{5FCDBFAD-13DF-D142-B50B-058C4F95C148}"/>
              </a:ext>
            </a:extLst>
          </p:cNvPr>
          <p:cNvSpPr/>
          <p:nvPr/>
        </p:nvSpPr>
        <p:spPr bwMode="auto">
          <a:xfrm>
            <a:off x="6655754"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Parallelogram 21">
            <a:extLst>
              <a:ext uri="{FF2B5EF4-FFF2-40B4-BE49-F238E27FC236}">
                <a16:creationId xmlns:a16="http://schemas.microsoft.com/office/drawing/2014/main" id="{643D32EA-2D0E-CF4D-946E-788C875686C6}"/>
              </a:ext>
            </a:extLst>
          </p:cNvPr>
          <p:cNvSpPr/>
          <p:nvPr/>
        </p:nvSpPr>
        <p:spPr bwMode="auto">
          <a:xfrm>
            <a:off x="7614958" y="5295975"/>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EA5FF038-68C9-A746-980A-61A258286209}"/>
              </a:ext>
            </a:extLst>
          </p:cNvPr>
          <p:cNvPicPr>
            <a:picLocks noChangeAspect="1"/>
          </p:cNvPicPr>
          <p:nvPr/>
        </p:nvPicPr>
        <p:blipFill>
          <a:blip r:embed="rId5"/>
          <a:stretch>
            <a:fillRect/>
          </a:stretch>
        </p:blipFill>
        <p:spPr>
          <a:xfrm>
            <a:off x="6585115" y="2429963"/>
            <a:ext cx="1998073" cy="1998073"/>
          </a:xfrm>
          <a:prstGeom prst="rect">
            <a:avLst/>
          </a:prstGeom>
        </p:spPr>
      </p:pic>
      <p:sp>
        <p:nvSpPr>
          <p:cNvPr id="2" name="Title 1">
            <a:extLst>
              <a:ext uri="{FF2B5EF4-FFF2-40B4-BE49-F238E27FC236}">
                <a16:creationId xmlns:a16="http://schemas.microsoft.com/office/drawing/2014/main" id="{EED2A85E-585C-E84B-BBBC-21C1AF0B340F}"/>
              </a:ext>
            </a:extLst>
          </p:cNvPr>
          <p:cNvSpPr>
            <a:spLocks noGrp="1"/>
          </p:cNvSpPr>
          <p:nvPr>
            <p:ph type="title"/>
          </p:nvPr>
        </p:nvSpPr>
        <p:spPr>
          <a:xfrm>
            <a:off x="6833286" y="3109194"/>
            <a:ext cx="1482811" cy="615553"/>
          </a:xfrm>
        </p:spPr>
        <p:txBody>
          <a:bodyPr/>
          <a:lstStyle/>
          <a:p>
            <a:pPr algn="ctr"/>
            <a:r>
              <a:rPr lang="en-US" dirty="0"/>
              <a:t>43%</a:t>
            </a:r>
          </a:p>
        </p:txBody>
      </p:sp>
      <p:sp>
        <p:nvSpPr>
          <p:cNvPr id="3" name="Text Placeholder 2">
            <a:extLst>
              <a:ext uri="{FF2B5EF4-FFF2-40B4-BE49-F238E27FC236}">
                <a16:creationId xmlns:a16="http://schemas.microsoft.com/office/drawing/2014/main" id="{3A937F37-032E-CB4D-BE46-8396E30BF2A8}"/>
              </a:ext>
            </a:extLst>
          </p:cNvPr>
          <p:cNvSpPr>
            <a:spLocks noGrp="1"/>
          </p:cNvSpPr>
          <p:nvPr>
            <p:ph type="body" sz="quarter" idx="10"/>
          </p:nvPr>
        </p:nvSpPr>
        <p:spPr>
          <a:xfrm>
            <a:off x="8874790" y="3039651"/>
            <a:ext cx="1655807" cy="789845"/>
          </a:xfrm>
        </p:spPr>
        <p:txBody>
          <a:bodyPr/>
          <a:lstStyle/>
          <a:p>
            <a:r>
              <a:rPr lang="en-US" dirty="0"/>
              <a:t>of jobs may not return</a:t>
            </a:r>
          </a:p>
        </p:txBody>
      </p:sp>
    </p:spTree>
    <p:extLst>
      <p:ext uri="{BB962C8B-B14F-4D97-AF65-F5344CB8AC3E}">
        <p14:creationId xmlns:p14="http://schemas.microsoft.com/office/powerpoint/2010/main" val="12088818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4CC95A-5D63-BF44-8DC7-E7E97E4C7555}"/>
              </a:ext>
            </a:extLst>
          </p:cNvPr>
          <p:cNvPicPr>
            <a:picLocks noChangeAspect="1"/>
          </p:cNvPicPr>
          <p:nvPr/>
        </p:nvPicPr>
        <p:blipFill rotWithShape="1">
          <a:blip r:embed="rId2" cstate="print">
            <a:alphaModFix amt="20000"/>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9" name="Parallelogram 8">
            <a:extLst>
              <a:ext uri="{FF2B5EF4-FFF2-40B4-BE49-F238E27FC236}">
                <a16:creationId xmlns:a16="http://schemas.microsoft.com/office/drawing/2014/main" id="{CEB4E083-C3C6-A94C-B94A-4FAB7F6427C8}"/>
              </a:ext>
            </a:extLst>
          </p:cNvPr>
          <p:cNvSpPr/>
          <p:nvPr/>
        </p:nvSpPr>
        <p:spPr bwMode="auto">
          <a:xfrm>
            <a:off x="1893005"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87601FF-74D6-484F-AC18-70E5191B4D64}"/>
              </a:ext>
            </a:extLst>
          </p:cNvPr>
          <p:cNvGrpSpPr/>
          <p:nvPr/>
        </p:nvGrpSpPr>
        <p:grpSpPr>
          <a:xfrm>
            <a:off x="5041166" y="732393"/>
            <a:ext cx="7142637" cy="6125608"/>
            <a:chOff x="5041166" y="732393"/>
            <a:chExt cx="7142637" cy="6125608"/>
          </a:xfrm>
        </p:grpSpPr>
        <p:pic>
          <p:nvPicPr>
            <p:cNvPr id="5" name="Picture 4">
              <a:extLst>
                <a:ext uri="{FF2B5EF4-FFF2-40B4-BE49-F238E27FC236}">
                  <a16:creationId xmlns:a16="http://schemas.microsoft.com/office/drawing/2014/main" id="{10362E18-6EA9-674D-9199-BE7A56CF1A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3629"/>
            <a:stretch/>
          </p:blipFill>
          <p:spPr>
            <a:xfrm>
              <a:off x="5041166" y="732393"/>
              <a:ext cx="7142637" cy="6125608"/>
            </a:xfrm>
            <a:prstGeom prst="rect">
              <a:avLst/>
            </a:prstGeom>
          </p:spPr>
        </p:pic>
        <p:pic>
          <p:nvPicPr>
            <p:cNvPr id="4" name="Picture 3">
              <a:extLst>
                <a:ext uri="{FF2B5EF4-FFF2-40B4-BE49-F238E27FC236}">
                  <a16:creationId xmlns:a16="http://schemas.microsoft.com/office/drawing/2014/main" id="{864002E3-6ED6-9545-837D-E50F916BD286}"/>
                </a:ext>
              </a:extLst>
            </p:cNvPr>
            <p:cNvPicPr>
              <a:picLocks noChangeAspect="1"/>
            </p:cNvPicPr>
            <p:nvPr/>
          </p:nvPicPr>
          <p:blipFill rotWithShape="1">
            <a:blip r:embed="rId4"/>
            <a:srcRect r="5547"/>
            <a:stretch/>
          </p:blipFill>
          <p:spPr>
            <a:xfrm>
              <a:off x="5887046" y="1446827"/>
              <a:ext cx="6296757" cy="4313893"/>
            </a:xfrm>
            <a:prstGeom prst="rect">
              <a:avLst/>
            </a:prstGeom>
          </p:spPr>
        </p:pic>
      </p:grpSp>
      <p:sp>
        <p:nvSpPr>
          <p:cNvPr id="10" name="Parallelogram 9">
            <a:extLst>
              <a:ext uri="{FF2B5EF4-FFF2-40B4-BE49-F238E27FC236}">
                <a16:creationId xmlns:a16="http://schemas.microsoft.com/office/drawing/2014/main" id="{ED63C6A5-4407-5E4D-B92B-31CBF0B80D32}"/>
              </a:ext>
            </a:extLst>
          </p:cNvPr>
          <p:cNvSpPr/>
          <p:nvPr/>
        </p:nvSpPr>
        <p:spPr bwMode="auto">
          <a:xfrm>
            <a:off x="1355354" y="1446827"/>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79A5907-13BA-7947-B578-15832312E247}"/>
              </a:ext>
            </a:extLst>
          </p:cNvPr>
          <p:cNvSpPr>
            <a:spLocks noGrp="1"/>
          </p:cNvSpPr>
          <p:nvPr>
            <p:ph type="ctrTitle"/>
          </p:nvPr>
        </p:nvSpPr>
        <p:spPr>
          <a:xfrm>
            <a:off x="1177854" y="2477861"/>
            <a:ext cx="4011932" cy="1846659"/>
          </a:xfrm>
        </p:spPr>
        <p:txBody>
          <a:bodyPr/>
          <a:lstStyle/>
          <a:p>
            <a:pPr algn="l"/>
            <a:r>
              <a:rPr lang="en-US" sz="4000" dirty="0"/>
              <a:t>Worldwide calls for social reform</a:t>
            </a:r>
          </a:p>
        </p:txBody>
      </p:sp>
      <p:sp>
        <p:nvSpPr>
          <p:cNvPr id="8" name="Subtitle 7">
            <a:extLst>
              <a:ext uri="{FF2B5EF4-FFF2-40B4-BE49-F238E27FC236}">
                <a16:creationId xmlns:a16="http://schemas.microsoft.com/office/drawing/2014/main" id="{2AAC77E6-EA68-CA48-B6ED-DBCA9C4A1D22}"/>
              </a:ext>
            </a:extLst>
          </p:cNvPr>
          <p:cNvSpPr>
            <a:spLocks noGrp="1"/>
          </p:cNvSpPr>
          <p:nvPr>
            <p:ph type="subTitle" idx="1"/>
          </p:nvPr>
        </p:nvSpPr>
        <p:spPr>
          <a:xfrm>
            <a:off x="1177854" y="4047169"/>
            <a:ext cx="2677297" cy="609398"/>
          </a:xfrm>
        </p:spPr>
        <p:txBody>
          <a:bodyPr/>
          <a:lstStyle/>
          <a:p>
            <a:pPr algn="l"/>
            <a:r>
              <a:rPr lang="en-US" sz="1800" dirty="0"/>
              <a:t>Manchester, England</a:t>
            </a:r>
          </a:p>
          <a:p>
            <a:pPr algn="l"/>
            <a:r>
              <a:rPr lang="en-US" sz="1800" dirty="0">
                <a:ea typeface="Segoe UI Semibold" charset="0"/>
                <a:cs typeface="Segoe UI Semibold" charset="0"/>
              </a:rPr>
              <a:t>Saturday 6</a:t>
            </a:r>
            <a:r>
              <a:rPr lang="en-US" sz="1800" baseline="30000" dirty="0">
                <a:ea typeface="Segoe UI Semibold" charset="0"/>
                <a:cs typeface="Segoe UI Semibold" charset="0"/>
              </a:rPr>
              <a:t>th  </a:t>
            </a:r>
            <a:r>
              <a:rPr lang="en-US" sz="1800" dirty="0">
                <a:ea typeface="Segoe UI Semibold" charset="0"/>
                <a:cs typeface="Segoe UI Semibold" charset="0"/>
              </a:rPr>
              <a:t>June</a:t>
            </a:r>
            <a:endParaRPr lang="en" sz="1800" dirty="0">
              <a:ea typeface="Segoe UI Semibold" charset="0"/>
              <a:cs typeface="Segoe UI Semibold" charset="0"/>
            </a:endParaRPr>
          </a:p>
        </p:txBody>
      </p:sp>
    </p:spTree>
    <p:extLst>
      <p:ext uri="{BB962C8B-B14F-4D97-AF65-F5344CB8AC3E}">
        <p14:creationId xmlns:p14="http://schemas.microsoft.com/office/powerpoint/2010/main" val="28594697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EA4E91-A39C-E04B-914C-DAA92ACB23C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4678" y="1145811"/>
            <a:ext cx="9469217" cy="4998691"/>
          </a:xfrm>
          <a:prstGeom prst="rect">
            <a:avLst/>
          </a:prstGeom>
        </p:spPr>
      </p:pic>
      <p:sp>
        <p:nvSpPr>
          <p:cNvPr id="6" name="Title 5">
            <a:extLst>
              <a:ext uri="{FF2B5EF4-FFF2-40B4-BE49-F238E27FC236}">
                <a16:creationId xmlns:a16="http://schemas.microsoft.com/office/drawing/2014/main" id="{2E9ED81F-AC2E-C849-8E49-90C4A6952C3D}"/>
              </a:ext>
            </a:extLst>
          </p:cNvPr>
          <p:cNvSpPr>
            <a:spLocks noGrp="1"/>
          </p:cNvSpPr>
          <p:nvPr>
            <p:ph type="title"/>
          </p:nvPr>
        </p:nvSpPr>
        <p:spPr>
          <a:xfrm>
            <a:off x="1" y="311014"/>
            <a:ext cx="12192000" cy="553998"/>
          </a:xfrm>
        </p:spPr>
        <p:txBody>
          <a:bodyPr/>
          <a:lstStyle/>
          <a:p>
            <a:pPr algn="ctr"/>
            <a:r>
              <a:rPr lang="en-US" dirty="0"/>
              <a:t>Technological Revolutions</a:t>
            </a:r>
          </a:p>
        </p:txBody>
      </p:sp>
      <p:sp>
        <p:nvSpPr>
          <p:cNvPr id="7" name="Rectangle 6">
            <a:extLst>
              <a:ext uri="{FF2B5EF4-FFF2-40B4-BE49-F238E27FC236}">
                <a16:creationId xmlns:a16="http://schemas.microsoft.com/office/drawing/2014/main" id="{B2F0B686-FB64-CB4C-9D2D-54A3C7F3170D}"/>
              </a:ext>
            </a:extLst>
          </p:cNvPr>
          <p:cNvSpPr/>
          <p:nvPr/>
        </p:nvSpPr>
        <p:spPr bwMode="auto">
          <a:xfrm>
            <a:off x="4151872" y="1424231"/>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8" name="Rectangle 7">
            <a:extLst>
              <a:ext uri="{FF2B5EF4-FFF2-40B4-BE49-F238E27FC236}">
                <a16:creationId xmlns:a16="http://schemas.microsoft.com/office/drawing/2014/main" id="{2E284DC7-7B8C-4C47-A318-014DB3E1C7B1}"/>
              </a:ext>
            </a:extLst>
          </p:cNvPr>
          <p:cNvSpPr/>
          <p:nvPr/>
        </p:nvSpPr>
        <p:spPr bwMode="auto">
          <a:xfrm>
            <a:off x="6776538" y="1424231"/>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9" name="Rectangle 8">
            <a:extLst>
              <a:ext uri="{FF2B5EF4-FFF2-40B4-BE49-F238E27FC236}">
                <a16:creationId xmlns:a16="http://schemas.microsoft.com/office/drawing/2014/main" id="{92C9BD90-4F05-104E-8199-936F38F15C02}"/>
              </a:ext>
            </a:extLst>
          </p:cNvPr>
          <p:cNvSpPr/>
          <p:nvPr/>
        </p:nvSpPr>
        <p:spPr bwMode="auto">
          <a:xfrm>
            <a:off x="3965605" y="2287831"/>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0" name="Rectangle 9">
            <a:extLst>
              <a:ext uri="{FF2B5EF4-FFF2-40B4-BE49-F238E27FC236}">
                <a16:creationId xmlns:a16="http://schemas.microsoft.com/office/drawing/2014/main" id="{200F278E-1856-9A40-B1A4-897EB757BE7E}"/>
              </a:ext>
            </a:extLst>
          </p:cNvPr>
          <p:cNvSpPr/>
          <p:nvPr/>
        </p:nvSpPr>
        <p:spPr bwMode="auto">
          <a:xfrm>
            <a:off x="6979738" y="2362887"/>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1" name="Rectangle 10">
            <a:extLst>
              <a:ext uri="{FF2B5EF4-FFF2-40B4-BE49-F238E27FC236}">
                <a16:creationId xmlns:a16="http://schemas.microsoft.com/office/drawing/2014/main" id="{9FAF7B6A-D5ED-1147-87BE-22C51F181905}"/>
              </a:ext>
            </a:extLst>
          </p:cNvPr>
          <p:cNvSpPr/>
          <p:nvPr/>
        </p:nvSpPr>
        <p:spPr bwMode="auto">
          <a:xfrm>
            <a:off x="2993539" y="3257521"/>
            <a:ext cx="2841595"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2" name="Rectangle 11">
            <a:extLst>
              <a:ext uri="{FF2B5EF4-FFF2-40B4-BE49-F238E27FC236}">
                <a16:creationId xmlns:a16="http://schemas.microsoft.com/office/drawing/2014/main" id="{8910A004-4D3B-A748-A026-FE93AD0B1FF7}"/>
              </a:ext>
            </a:extLst>
          </p:cNvPr>
          <p:cNvSpPr/>
          <p:nvPr/>
        </p:nvSpPr>
        <p:spPr bwMode="auto">
          <a:xfrm>
            <a:off x="6979737" y="3257521"/>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3" name="Rectangle 12">
            <a:extLst>
              <a:ext uri="{FF2B5EF4-FFF2-40B4-BE49-F238E27FC236}">
                <a16:creationId xmlns:a16="http://schemas.microsoft.com/office/drawing/2014/main" id="{4F478C0E-570C-B44C-980C-8D12EC30DEF8}"/>
              </a:ext>
            </a:extLst>
          </p:cNvPr>
          <p:cNvSpPr/>
          <p:nvPr/>
        </p:nvSpPr>
        <p:spPr bwMode="auto">
          <a:xfrm>
            <a:off x="3891005" y="4165366"/>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4" name="Rectangle 13">
            <a:extLst>
              <a:ext uri="{FF2B5EF4-FFF2-40B4-BE49-F238E27FC236}">
                <a16:creationId xmlns:a16="http://schemas.microsoft.com/office/drawing/2014/main" id="{94136DDF-F721-E34C-BCFD-398A96E4FFB4}"/>
              </a:ext>
            </a:extLst>
          </p:cNvPr>
          <p:cNvSpPr/>
          <p:nvPr/>
        </p:nvSpPr>
        <p:spPr bwMode="auto">
          <a:xfrm>
            <a:off x="6979736" y="4182299"/>
            <a:ext cx="19441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5" name="Rectangle 14">
            <a:extLst>
              <a:ext uri="{FF2B5EF4-FFF2-40B4-BE49-F238E27FC236}">
                <a16:creationId xmlns:a16="http://schemas.microsoft.com/office/drawing/2014/main" id="{93450345-7D26-6041-ACED-0B6B01B61A7F}"/>
              </a:ext>
            </a:extLst>
          </p:cNvPr>
          <p:cNvSpPr/>
          <p:nvPr/>
        </p:nvSpPr>
        <p:spPr bwMode="auto">
          <a:xfrm>
            <a:off x="2806808" y="5106846"/>
            <a:ext cx="2983929" cy="411892"/>
          </a:xfrm>
          <a:prstGeom prst="rect">
            <a:avLst/>
          </a:prstGeom>
          <a:solidFill>
            <a:srgbClr val="4EB0CA"/>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6" name="TextBox 15">
            <a:extLst>
              <a:ext uri="{FF2B5EF4-FFF2-40B4-BE49-F238E27FC236}">
                <a16:creationId xmlns:a16="http://schemas.microsoft.com/office/drawing/2014/main" id="{95F28889-3406-EB4E-B1AE-C2C7A20C6BCF}"/>
              </a:ext>
            </a:extLst>
          </p:cNvPr>
          <p:cNvSpPr txBox="1"/>
          <p:nvPr/>
        </p:nvSpPr>
        <p:spPr>
          <a:xfrm>
            <a:off x="7387817" y="1416544"/>
            <a:ext cx="1883849" cy="379656"/>
          </a:xfrm>
          <a:prstGeom prst="rect">
            <a:avLst/>
          </a:prstGeom>
          <a:noFill/>
        </p:spPr>
        <p:txBody>
          <a:bodyPr wrap="none" rtlCol="0">
            <a:spAutoFit/>
          </a:bodyPr>
          <a:lstStyle/>
          <a:p>
            <a:pPr defTabSz="1219170" fontAlgn="base">
              <a:spcBef>
                <a:spcPct val="0"/>
              </a:spcBef>
              <a:spcAft>
                <a:spcPct val="0"/>
              </a:spcAft>
            </a:pPr>
            <a:r>
              <a:rPr lang="en-US" sz="1867" b="1" dirty="0">
                <a:solidFill>
                  <a:srgbClr val="FFFFFF"/>
                </a:solidFill>
                <a:latin typeface="Avenir Book" panose="02000503020000020003" pitchFamily="2" charset="0"/>
                <a:ea typeface="Lato Medium" charset="0"/>
                <a:cs typeface="Lato Medium" charset="0"/>
              </a:rPr>
              <a:t>Factory systems</a:t>
            </a:r>
          </a:p>
        </p:txBody>
      </p:sp>
      <p:sp>
        <p:nvSpPr>
          <p:cNvPr id="19" name="TextBox 18">
            <a:extLst>
              <a:ext uri="{FF2B5EF4-FFF2-40B4-BE49-F238E27FC236}">
                <a16:creationId xmlns:a16="http://schemas.microsoft.com/office/drawing/2014/main" id="{0AD01FD4-4CEA-564A-BA8F-2E9DF3BA02F7}"/>
              </a:ext>
            </a:extLst>
          </p:cNvPr>
          <p:cNvSpPr txBox="1"/>
          <p:nvPr/>
        </p:nvSpPr>
        <p:spPr>
          <a:xfrm>
            <a:off x="7453594" y="2332076"/>
            <a:ext cx="1805301" cy="379656"/>
          </a:xfrm>
          <a:prstGeom prst="rect">
            <a:avLst/>
          </a:prstGeom>
          <a:noFill/>
        </p:spPr>
        <p:txBody>
          <a:bodyPr wrap="none" rtlCol="0">
            <a:spAutoFit/>
          </a:bodyPr>
          <a:lstStyle/>
          <a:p>
            <a:pPr algn="ctr" defTabSz="1219170" fontAlgn="base">
              <a:spcBef>
                <a:spcPct val="0"/>
              </a:spcBef>
              <a:spcAft>
                <a:spcPct val="0"/>
              </a:spcAft>
            </a:pPr>
            <a:r>
              <a:rPr lang="en-US" sz="1867" b="1" dirty="0">
                <a:solidFill>
                  <a:srgbClr val="FFFFFF"/>
                </a:solidFill>
                <a:latin typeface="Avenir Book" panose="02000503020000020003" pitchFamily="2" charset="0"/>
                <a:ea typeface="Lato Medium" charset="0"/>
                <a:cs typeface="Lato Medium" charset="0"/>
              </a:rPr>
              <a:t>Subcontracting</a:t>
            </a:r>
          </a:p>
        </p:txBody>
      </p:sp>
      <p:sp>
        <p:nvSpPr>
          <p:cNvPr id="21" name="TextBox 20">
            <a:extLst>
              <a:ext uri="{FF2B5EF4-FFF2-40B4-BE49-F238E27FC236}">
                <a16:creationId xmlns:a16="http://schemas.microsoft.com/office/drawing/2014/main" id="{1E3BEEA9-E1FB-D544-8D0F-22F60A507351}"/>
              </a:ext>
            </a:extLst>
          </p:cNvPr>
          <p:cNvSpPr txBox="1"/>
          <p:nvPr/>
        </p:nvSpPr>
        <p:spPr>
          <a:xfrm>
            <a:off x="7765827" y="3262515"/>
            <a:ext cx="1180836" cy="379656"/>
          </a:xfrm>
          <a:prstGeom prst="rect">
            <a:avLst/>
          </a:prstGeom>
          <a:noFill/>
        </p:spPr>
        <p:txBody>
          <a:bodyPr wrap="none" rtlCol="0">
            <a:spAutoFit/>
          </a:bodyPr>
          <a:lstStyle/>
          <a:p>
            <a:pPr algn="ctr" defTabSz="1219170" fontAlgn="base">
              <a:spcBef>
                <a:spcPct val="0"/>
              </a:spcBef>
              <a:spcAft>
                <a:spcPct val="0"/>
              </a:spcAft>
            </a:pPr>
            <a:r>
              <a:rPr lang="en-US" sz="1867" b="1" dirty="0">
                <a:solidFill>
                  <a:srgbClr val="FFFFFF"/>
                </a:solidFill>
                <a:latin typeface="Avenir Book" panose="02000503020000020003" pitchFamily="2" charset="0"/>
                <a:ea typeface="Lato Medium" charset="0"/>
                <a:cs typeface="Lato Medium" charset="0"/>
              </a:rPr>
              <a:t>Taylorism</a:t>
            </a:r>
          </a:p>
        </p:txBody>
      </p:sp>
      <p:sp>
        <p:nvSpPr>
          <p:cNvPr id="23" name="TextBox 22">
            <a:extLst>
              <a:ext uri="{FF2B5EF4-FFF2-40B4-BE49-F238E27FC236}">
                <a16:creationId xmlns:a16="http://schemas.microsoft.com/office/drawing/2014/main" id="{640D5DD4-47E7-FB49-A763-0EEB71743DB4}"/>
              </a:ext>
            </a:extLst>
          </p:cNvPr>
          <p:cNvSpPr txBox="1"/>
          <p:nvPr/>
        </p:nvSpPr>
        <p:spPr>
          <a:xfrm>
            <a:off x="7833249" y="4174592"/>
            <a:ext cx="1045991" cy="379656"/>
          </a:xfrm>
          <a:prstGeom prst="rect">
            <a:avLst/>
          </a:prstGeom>
          <a:noFill/>
        </p:spPr>
        <p:txBody>
          <a:bodyPr wrap="none" rtlCol="0">
            <a:spAutoFit/>
          </a:bodyPr>
          <a:lstStyle/>
          <a:p>
            <a:pPr algn="ctr" defTabSz="1219170" fontAlgn="base">
              <a:spcBef>
                <a:spcPct val="0"/>
              </a:spcBef>
              <a:spcAft>
                <a:spcPct val="0"/>
              </a:spcAft>
            </a:pPr>
            <a:r>
              <a:rPr lang="en-US" sz="1867" b="1" dirty="0">
                <a:solidFill>
                  <a:srgbClr val="FFFFFF"/>
                </a:solidFill>
                <a:latin typeface="Avenir Book" panose="02000503020000020003" pitchFamily="2" charset="0"/>
                <a:ea typeface="Lato Medium" charset="0"/>
                <a:cs typeface="Lato Medium" charset="0"/>
              </a:rPr>
              <a:t>Fordism</a:t>
            </a:r>
          </a:p>
        </p:txBody>
      </p:sp>
      <p:sp>
        <p:nvSpPr>
          <p:cNvPr id="17" name="Subtitle 5">
            <a:extLst>
              <a:ext uri="{FF2B5EF4-FFF2-40B4-BE49-F238E27FC236}">
                <a16:creationId xmlns:a16="http://schemas.microsoft.com/office/drawing/2014/main" id="{0F7C2079-AE1E-B64F-82E7-897D81E70346}"/>
              </a:ext>
            </a:extLst>
          </p:cNvPr>
          <p:cNvSpPr txBox="1">
            <a:spLocks/>
          </p:cNvSpPr>
          <p:nvPr/>
        </p:nvSpPr>
        <p:spPr>
          <a:xfrm>
            <a:off x="3066855" y="6206425"/>
            <a:ext cx="6058292" cy="646880"/>
          </a:xfrm>
          <a:prstGeom prst="rect">
            <a:avLst/>
          </a:prstGeom>
          <a:noFill/>
          <a:ln>
            <a:noFill/>
          </a:ln>
        </p:spPr>
        <p:txBody>
          <a:bodyPr vert="horz" wrap="none" lIns="121920" tIns="60960" rIns="335999" bIns="60960" numCol="1" anchor="ctr" anchorCtr="0" compatLnSpc="1">
            <a:prstTxWarp prst="textNoShape">
              <a:avLst/>
            </a:prstTxWarp>
            <a:noAutofit/>
          </a:bodyPr>
          <a:lstStyle>
            <a:defPPr>
              <a:defRPr lang="en-US"/>
            </a:defPPr>
            <a:lvl1pPr marL="342900" indent="-342900" algn="ctr" eaLnBrk="0" hangingPunct="0">
              <a:buClr>
                <a:schemeClr val="accent2"/>
              </a:buClr>
              <a:buFont typeface="Century Gothic" charset="0"/>
              <a:buChar char=" "/>
              <a:defRPr sz="1050" i="1">
                <a:solidFill>
                  <a:schemeClr val="bg1">
                    <a:lumMod val="50000"/>
                  </a:schemeClr>
                </a:solidFill>
                <a:latin typeface="Avenir Roman" panose="02000503020000020003" pitchFamily="2" charset="0"/>
                <a:ea typeface="Calibri" charset="0"/>
                <a:cs typeface="Calibri" charset="0"/>
              </a:defRPr>
            </a:lvl1pPr>
            <a:lvl2pPr marL="742950" indent="-285750" eaLnBrk="0" hangingPunct="0">
              <a:spcBef>
                <a:spcPct val="15000"/>
              </a:spcBef>
              <a:buClr>
                <a:srgbClr val="8181A9"/>
              </a:buClr>
              <a:buSzPct val="100000"/>
              <a:buFont typeface="Wingdings" charset="2"/>
              <a:buChar char="§"/>
              <a:defRPr>
                <a:solidFill>
                  <a:srgbClr val="464646"/>
                </a:solidFill>
                <a:latin typeface="+mj-lt"/>
                <a:ea typeface="Calibri" charset="0"/>
                <a:cs typeface="Calibri" charset="0"/>
              </a:defRPr>
            </a:lvl2pPr>
            <a:lvl3pPr marL="1143000" indent="-228600" eaLnBrk="0" hangingPunct="0">
              <a:spcBef>
                <a:spcPct val="30000"/>
              </a:spcBef>
              <a:buClr>
                <a:srgbClr val="8181A9"/>
              </a:buClr>
              <a:buSzPct val="100000"/>
              <a:buBlip>
                <a:blip r:embed="rId4"/>
              </a:buBlip>
              <a:defRPr sz="1600">
                <a:solidFill>
                  <a:srgbClr val="464646"/>
                </a:solidFill>
                <a:latin typeface="+mj-lt"/>
                <a:ea typeface="Calibri" charset="0"/>
                <a:cs typeface="Calibri" charset="0"/>
              </a:defRPr>
            </a:lvl3pPr>
            <a:lvl4pPr marL="1389063" indent="-285750" eaLnBrk="0" hangingPunct="0">
              <a:spcBef>
                <a:spcPct val="30000"/>
              </a:spcBef>
              <a:buClr>
                <a:srgbClr val="8181A9"/>
              </a:buClr>
              <a:buSzPct val="100000"/>
              <a:buBlip>
                <a:blip r:embed="rId4"/>
              </a:buBlip>
              <a:defRPr sz="1500">
                <a:solidFill>
                  <a:srgbClr val="464646"/>
                </a:solidFill>
                <a:latin typeface="+mj-lt"/>
                <a:ea typeface="Calibri" charset="0"/>
                <a:cs typeface="Calibri" charset="0"/>
              </a:defRPr>
            </a:lvl4pPr>
            <a:lvl5pPr marL="1747838" indent="-285750" eaLnBrk="0" hangingPunct="0">
              <a:spcBef>
                <a:spcPct val="30000"/>
              </a:spcBef>
              <a:buClr>
                <a:schemeClr val="accent2"/>
              </a:buClr>
              <a:buSzPct val="100000"/>
              <a:buBlip>
                <a:blip r:embed="rId4"/>
              </a:buBlip>
              <a:defRPr sz="1500">
                <a:solidFill>
                  <a:srgbClr val="464646"/>
                </a:solidFill>
                <a:latin typeface="+mj-lt"/>
                <a:ea typeface="Calibri" charset="0"/>
                <a:cs typeface="Calibri" charset="0"/>
              </a:defRPr>
            </a:lvl5pPr>
            <a:lvl6pPr marL="2514600" indent="-228600" fontAlgn="base">
              <a:spcBef>
                <a:spcPct val="30000"/>
              </a:spcBef>
              <a:spcAft>
                <a:spcPct val="0"/>
              </a:spcAft>
              <a:buClr>
                <a:schemeClr val="accent2"/>
              </a:buClr>
              <a:buChar char="•"/>
              <a:defRPr>
                <a:solidFill>
                  <a:schemeClr val="tx1"/>
                </a:solidFill>
                <a:latin typeface="Tahoma" pitchFamily="34" charset="0"/>
              </a:defRPr>
            </a:lvl6pPr>
            <a:lvl7pPr marL="2971800" indent="-228600" fontAlgn="base">
              <a:spcBef>
                <a:spcPct val="30000"/>
              </a:spcBef>
              <a:spcAft>
                <a:spcPct val="0"/>
              </a:spcAft>
              <a:buClr>
                <a:schemeClr val="accent2"/>
              </a:buClr>
              <a:buChar char="•"/>
              <a:defRPr>
                <a:solidFill>
                  <a:schemeClr val="tx1"/>
                </a:solidFill>
                <a:latin typeface="Tahoma" pitchFamily="34" charset="0"/>
              </a:defRPr>
            </a:lvl7pPr>
            <a:lvl8pPr marL="3429000" indent="-228600" fontAlgn="base">
              <a:spcBef>
                <a:spcPct val="30000"/>
              </a:spcBef>
              <a:spcAft>
                <a:spcPct val="0"/>
              </a:spcAft>
              <a:buClr>
                <a:schemeClr val="accent2"/>
              </a:buClr>
              <a:buChar char="•"/>
              <a:defRPr>
                <a:solidFill>
                  <a:schemeClr val="tx1"/>
                </a:solidFill>
                <a:latin typeface="Tahoma" pitchFamily="34" charset="0"/>
              </a:defRPr>
            </a:lvl8pPr>
            <a:lvl9pPr marL="3886200" indent="-228600" fontAlgn="base">
              <a:spcBef>
                <a:spcPct val="30000"/>
              </a:spcBef>
              <a:spcAft>
                <a:spcPct val="0"/>
              </a:spcAft>
              <a:buClr>
                <a:schemeClr val="accent2"/>
              </a:buClr>
              <a:buChar char="•"/>
              <a:defRPr>
                <a:solidFill>
                  <a:schemeClr val="tx1"/>
                </a:solidFill>
                <a:latin typeface="Tahoma" pitchFamily="34" charset="0"/>
              </a:defRPr>
            </a:lvl9pPr>
          </a:lstStyle>
          <a:p>
            <a:pPr marL="457189" indent="-457189" defTabSz="1219170" fontAlgn="base">
              <a:spcBef>
                <a:spcPct val="0"/>
              </a:spcBef>
              <a:spcAft>
                <a:spcPct val="0"/>
              </a:spcAft>
              <a:buClr>
                <a:srgbClr val="DCE043"/>
              </a:buClr>
            </a:pPr>
            <a:r>
              <a:rPr lang="en-CA" altLang="en-US" sz="1400" dirty="0">
                <a:solidFill>
                  <a:srgbClr val="FFFFFF">
                    <a:lumMod val="50000"/>
                  </a:srgbClr>
                </a:solidFill>
              </a:rPr>
              <a:t>Figure: Adapted from Carlota Perez</a:t>
            </a:r>
            <a:endParaRPr lang="en-US" altLang="en-US" sz="1400" dirty="0">
              <a:solidFill>
                <a:srgbClr val="FFFFFF">
                  <a:lumMod val="50000"/>
                </a:srgbClr>
              </a:solidFill>
            </a:endParaRPr>
          </a:p>
        </p:txBody>
      </p:sp>
      <p:sp>
        <p:nvSpPr>
          <p:cNvPr id="18" name="Rectangular Callout 17">
            <a:extLst>
              <a:ext uri="{FF2B5EF4-FFF2-40B4-BE49-F238E27FC236}">
                <a16:creationId xmlns:a16="http://schemas.microsoft.com/office/drawing/2014/main" id="{3C1C1840-C568-9C49-99ED-584293390557}"/>
              </a:ext>
            </a:extLst>
          </p:cNvPr>
          <p:cNvSpPr/>
          <p:nvPr/>
        </p:nvSpPr>
        <p:spPr bwMode="auto">
          <a:xfrm>
            <a:off x="8826450" y="4902282"/>
            <a:ext cx="2994565" cy="700633"/>
          </a:xfrm>
          <a:prstGeom prst="wedgeRectCallout">
            <a:avLst>
              <a:gd name="adj1" fmla="val -98091"/>
              <a:gd name="adj2" fmla="val 2902"/>
            </a:avLst>
          </a:prstGeom>
          <a:solidFill>
            <a:schemeClr val="accent4"/>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21920" tIns="121920" rIns="121920" bIns="121920" numCol="1" spcCol="0" rtlCol="0" fromWordArt="0" anchor="ctr" anchorCtr="0" forceAA="0" compatLnSpc="1">
            <a:prstTxWarp prst="textNoShape">
              <a:avLst/>
            </a:prstTxWarp>
            <a:normAutofit/>
          </a:bodyPr>
          <a:lstStyle/>
          <a:p>
            <a:pPr defTabSz="1219170" fontAlgn="base">
              <a:spcBef>
                <a:spcPct val="0"/>
              </a:spcBef>
              <a:spcAft>
                <a:spcPct val="0"/>
              </a:spcAft>
            </a:pPr>
            <a:r>
              <a:rPr lang="en-US" sz="2667" dirty="0">
                <a:solidFill>
                  <a:srgbClr val="FFFFFF"/>
                </a:solidFill>
                <a:latin typeface="Avenir Roman" panose="02000503020000020003" pitchFamily="2" charset="0"/>
                <a:cs typeface="Arial" charset="0"/>
              </a:rPr>
              <a:t>You are here</a:t>
            </a:r>
          </a:p>
        </p:txBody>
      </p:sp>
      <p:pic>
        <p:nvPicPr>
          <p:cNvPr id="20" name="Picture 19">
            <a:extLst>
              <a:ext uri="{FF2B5EF4-FFF2-40B4-BE49-F238E27FC236}">
                <a16:creationId xmlns:a16="http://schemas.microsoft.com/office/drawing/2014/main" id="{AD7BAEE7-BE94-0A4F-B737-30D8179A2CE0}"/>
              </a:ext>
            </a:extLst>
          </p:cNvPr>
          <p:cNvPicPr>
            <a:picLocks noChangeAspect="1"/>
          </p:cNvPicPr>
          <p:nvPr/>
        </p:nvPicPr>
        <p:blipFill>
          <a:blip r:embed="rId5" cstate="print">
            <a:extLst>
              <a:ext uri="{BEBA8EAE-BF5A-486C-A8C5-ECC9F3942E4B}">
                <a14:imgProps xmlns:a14="http://schemas.microsoft.com/office/drawing/2010/main">
                  <a14:imgLayer>
                    <a14:imgEffect>
                      <a14:brightnessContrast bright="-14000"/>
                    </a14:imgEffect>
                  </a14:imgLayer>
                </a14:imgProps>
              </a:ext>
              <a:ext uri="{28A0092B-C50C-407E-A947-70E740481C1C}">
                <a14:useLocalDpi xmlns:a14="http://schemas.microsoft.com/office/drawing/2010/main"/>
              </a:ext>
            </a:extLst>
          </a:blip>
          <a:stretch>
            <a:fillRect/>
          </a:stretch>
        </p:blipFill>
        <p:spPr>
          <a:xfrm>
            <a:off x="9838638" y="6240088"/>
            <a:ext cx="2036092" cy="401533"/>
          </a:xfrm>
          <a:prstGeom prst="rect">
            <a:avLst/>
          </a:prstGeom>
        </p:spPr>
      </p:pic>
      <p:sp>
        <p:nvSpPr>
          <p:cNvPr id="22" name="TextBox 21">
            <a:extLst>
              <a:ext uri="{FF2B5EF4-FFF2-40B4-BE49-F238E27FC236}">
                <a16:creationId xmlns:a16="http://schemas.microsoft.com/office/drawing/2014/main" id="{65E58E2E-4E00-6C4C-9E22-6FC53FAF73C6}"/>
              </a:ext>
            </a:extLst>
          </p:cNvPr>
          <p:cNvSpPr txBox="1"/>
          <p:nvPr/>
        </p:nvSpPr>
        <p:spPr>
          <a:xfrm>
            <a:off x="161361" y="6158170"/>
            <a:ext cx="3240988" cy="502573"/>
          </a:xfrm>
          <a:prstGeom prst="rect">
            <a:avLst/>
          </a:prstGeom>
          <a:noFill/>
        </p:spPr>
        <p:txBody>
          <a:bodyPr wrap="square" rtlCol="0">
            <a:spAutoFit/>
          </a:bodyPr>
          <a:lstStyle/>
          <a:p>
            <a:r>
              <a:rPr lang="en-US" sz="1333" b="0" i="0" dirty="0">
                <a:solidFill>
                  <a:schemeClr val="tx1">
                    <a:lumMod val="50000"/>
                  </a:schemeClr>
                </a:solidFill>
                <a:latin typeface="Avenir Roman" panose="02000503020000020003" pitchFamily="2" charset="0"/>
                <a:ea typeface="Calibri Light" charset="0"/>
                <a:cs typeface="Calibri Light" charset="0"/>
              </a:rPr>
              <a:t>@mik_kersten</a:t>
            </a:r>
          </a:p>
          <a:p>
            <a:r>
              <a:rPr lang="en-US" sz="1333" b="0" i="0" dirty="0">
                <a:solidFill>
                  <a:schemeClr val="tx1">
                    <a:lumMod val="50000"/>
                  </a:schemeClr>
                </a:solidFill>
                <a:latin typeface="Avenir Roman" panose="02000503020000020003" pitchFamily="2" charset="0"/>
                <a:ea typeface="Calibri Light" charset="0"/>
                <a:cs typeface="Calibri Light" charset="0"/>
              </a:rPr>
              <a:t>projecttoproduct.org</a:t>
            </a:r>
          </a:p>
        </p:txBody>
      </p:sp>
    </p:spTree>
    <p:extLst>
      <p:ext uri="{BB962C8B-B14F-4D97-AF65-F5344CB8AC3E}">
        <p14:creationId xmlns:p14="http://schemas.microsoft.com/office/powerpoint/2010/main" val="246629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002BAE-DAD2-0548-B9E2-FE99FFAC0EE1}"/>
              </a:ext>
            </a:extLst>
          </p:cNvPr>
          <p:cNvSpPr>
            <a:spLocks noGrp="1"/>
          </p:cNvSpPr>
          <p:nvPr>
            <p:ph type="title"/>
          </p:nvPr>
        </p:nvSpPr>
        <p:spPr/>
        <p:txBody>
          <a:bodyPr>
            <a:normAutofit/>
          </a:bodyPr>
          <a:lstStyle/>
          <a:p>
            <a:r>
              <a:rPr lang="en-US" dirty="0"/>
              <a:t>The Turning Point</a:t>
            </a:r>
          </a:p>
        </p:txBody>
      </p:sp>
      <p:pic>
        <p:nvPicPr>
          <p:cNvPr id="6" name="Picture 5">
            <a:extLst>
              <a:ext uri="{FF2B5EF4-FFF2-40B4-BE49-F238E27FC236}">
                <a16:creationId xmlns:a16="http://schemas.microsoft.com/office/drawing/2014/main" id="{3B230842-28CA-0C48-AFEC-1075EA6E6B8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548" y="1037583"/>
            <a:ext cx="10686723" cy="5021472"/>
          </a:xfrm>
          <a:prstGeom prst="rect">
            <a:avLst/>
          </a:prstGeom>
        </p:spPr>
      </p:pic>
      <p:sp>
        <p:nvSpPr>
          <p:cNvPr id="2" name="Rectangle 1">
            <a:extLst>
              <a:ext uri="{FF2B5EF4-FFF2-40B4-BE49-F238E27FC236}">
                <a16:creationId xmlns:a16="http://schemas.microsoft.com/office/drawing/2014/main" id="{6B3AE284-CF5E-3A4C-B4D0-C85916ED2B93}"/>
              </a:ext>
            </a:extLst>
          </p:cNvPr>
          <p:cNvSpPr/>
          <p:nvPr/>
        </p:nvSpPr>
        <p:spPr bwMode="auto">
          <a:xfrm>
            <a:off x="9179859" y="2204938"/>
            <a:ext cx="1267012" cy="417469"/>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475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8" name="Rectangle 7">
            <a:extLst>
              <a:ext uri="{FF2B5EF4-FFF2-40B4-BE49-F238E27FC236}">
                <a16:creationId xmlns:a16="http://schemas.microsoft.com/office/drawing/2014/main" id="{88E6ACE1-B38A-A64D-ABF0-7D0D3ED10EB3}"/>
              </a:ext>
            </a:extLst>
          </p:cNvPr>
          <p:cNvSpPr/>
          <p:nvPr/>
        </p:nvSpPr>
        <p:spPr bwMode="auto">
          <a:xfrm>
            <a:off x="2375723" y="5085829"/>
            <a:ext cx="777640" cy="184008"/>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250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9" name="TextBox 8">
            <a:extLst>
              <a:ext uri="{FF2B5EF4-FFF2-40B4-BE49-F238E27FC236}">
                <a16:creationId xmlns:a16="http://schemas.microsoft.com/office/drawing/2014/main" id="{E43FC08A-2B08-C74D-A0C8-2D00DB4D6FBD}"/>
              </a:ext>
            </a:extLst>
          </p:cNvPr>
          <p:cNvSpPr txBox="1"/>
          <p:nvPr/>
        </p:nvSpPr>
        <p:spPr>
          <a:xfrm>
            <a:off x="2446782" y="2853481"/>
            <a:ext cx="2044470" cy="913199"/>
          </a:xfrm>
          <a:prstGeom prst="rect">
            <a:avLst/>
          </a:prstGeom>
          <a:noFill/>
        </p:spPr>
        <p:txBody>
          <a:bodyPr wrap="none" rtlCol="0">
            <a:spAutoFit/>
          </a:bodyPr>
          <a:lstStyle/>
          <a:p>
            <a:pPr algn="ctr" defTabSz="1219170" fontAlgn="base">
              <a:spcBef>
                <a:spcPct val="0"/>
              </a:spcBef>
              <a:spcAft>
                <a:spcPct val="0"/>
              </a:spcAft>
            </a:pPr>
            <a:r>
              <a:rPr lang="en-US" sz="2667" b="1" dirty="0">
                <a:solidFill>
                  <a:srgbClr val="FFFFFF">
                    <a:lumMod val="95000"/>
                  </a:srgbClr>
                </a:solidFill>
                <a:latin typeface="Avenir Heavy" panose="02000503020000020003" pitchFamily="2" charset="0"/>
                <a:ea typeface="Lato Medium" charset="0"/>
                <a:cs typeface="Lato Medium" charset="0"/>
              </a:rPr>
              <a:t>Creative</a:t>
            </a:r>
          </a:p>
          <a:p>
            <a:pPr algn="ctr" defTabSz="1219170" fontAlgn="base">
              <a:spcBef>
                <a:spcPct val="0"/>
              </a:spcBef>
              <a:spcAft>
                <a:spcPct val="0"/>
              </a:spcAft>
            </a:pPr>
            <a:r>
              <a:rPr lang="en-US" sz="2667" b="1" dirty="0">
                <a:solidFill>
                  <a:srgbClr val="FFFFFF">
                    <a:lumMod val="95000"/>
                  </a:srgbClr>
                </a:solidFill>
                <a:latin typeface="Avenir Heavy" panose="02000503020000020003" pitchFamily="2" charset="0"/>
                <a:ea typeface="Lato Medium" charset="0"/>
                <a:cs typeface="Lato Medium" charset="0"/>
              </a:rPr>
              <a:t>Destruction</a:t>
            </a:r>
          </a:p>
        </p:txBody>
      </p:sp>
      <p:sp>
        <p:nvSpPr>
          <p:cNvPr id="11" name="TextBox 10">
            <a:extLst>
              <a:ext uri="{FF2B5EF4-FFF2-40B4-BE49-F238E27FC236}">
                <a16:creationId xmlns:a16="http://schemas.microsoft.com/office/drawing/2014/main" id="{4D621340-AEA0-4944-BCAA-EC6E714777FC}"/>
              </a:ext>
            </a:extLst>
          </p:cNvPr>
          <p:cNvSpPr txBox="1"/>
          <p:nvPr/>
        </p:nvSpPr>
        <p:spPr>
          <a:xfrm>
            <a:off x="8433596" y="2853481"/>
            <a:ext cx="1980349" cy="913199"/>
          </a:xfrm>
          <a:prstGeom prst="rect">
            <a:avLst/>
          </a:prstGeom>
          <a:noFill/>
        </p:spPr>
        <p:txBody>
          <a:bodyPr wrap="none" rtlCol="0">
            <a:spAutoFit/>
          </a:bodyPr>
          <a:lstStyle/>
          <a:p>
            <a:pPr algn="ctr" defTabSz="1219170" fontAlgn="base">
              <a:spcBef>
                <a:spcPct val="0"/>
              </a:spcBef>
              <a:spcAft>
                <a:spcPct val="0"/>
              </a:spcAft>
            </a:pPr>
            <a:r>
              <a:rPr lang="en-US" sz="2667" b="1" dirty="0">
                <a:solidFill>
                  <a:srgbClr val="FFFFFF">
                    <a:lumMod val="95000"/>
                  </a:srgbClr>
                </a:solidFill>
                <a:latin typeface="Avenir Heavy" panose="02000503020000020003" pitchFamily="2" charset="0"/>
                <a:ea typeface="Lato Medium" charset="0"/>
                <a:cs typeface="Lato Medium" charset="0"/>
              </a:rPr>
              <a:t>Wealth</a:t>
            </a:r>
            <a:br>
              <a:rPr lang="en-US" sz="2667" b="1" dirty="0">
                <a:solidFill>
                  <a:srgbClr val="FFFFFF">
                    <a:lumMod val="95000"/>
                  </a:srgbClr>
                </a:solidFill>
                <a:latin typeface="Avenir Heavy" panose="02000503020000020003" pitchFamily="2" charset="0"/>
                <a:ea typeface="Lato Medium" charset="0"/>
                <a:cs typeface="Lato Medium" charset="0"/>
              </a:rPr>
            </a:br>
            <a:r>
              <a:rPr lang="en-US" sz="2667" b="1" dirty="0">
                <a:solidFill>
                  <a:srgbClr val="FFFFFF">
                    <a:lumMod val="95000"/>
                  </a:srgbClr>
                </a:solidFill>
                <a:latin typeface="Avenir Heavy" panose="02000503020000020003" pitchFamily="2" charset="0"/>
                <a:ea typeface="Lato Medium" charset="0"/>
                <a:cs typeface="Lato Medium" charset="0"/>
              </a:rPr>
              <a:t>Generation</a:t>
            </a:r>
          </a:p>
        </p:txBody>
      </p:sp>
      <p:sp>
        <p:nvSpPr>
          <p:cNvPr id="12" name="Rectangle 11">
            <a:extLst>
              <a:ext uri="{FF2B5EF4-FFF2-40B4-BE49-F238E27FC236}">
                <a16:creationId xmlns:a16="http://schemas.microsoft.com/office/drawing/2014/main" id="{93BE6CBE-7212-AB49-8F98-E9725994D557}"/>
              </a:ext>
            </a:extLst>
          </p:cNvPr>
          <p:cNvSpPr/>
          <p:nvPr/>
        </p:nvSpPr>
        <p:spPr bwMode="auto">
          <a:xfrm rot="20280471" flipV="1">
            <a:off x="4360387" y="4423667"/>
            <a:ext cx="844453" cy="344140"/>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250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3" name="Rectangle 12">
            <a:extLst>
              <a:ext uri="{FF2B5EF4-FFF2-40B4-BE49-F238E27FC236}">
                <a16:creationId xmlns:a16="http://schemas.microsoft.com/office/drawing/2014/main" id="{A193712E-F43F-2548-8D27-84A7E1360C3A}"/>
              </a:ext>
            </a:extLst>
          </p:cNvPr>
          <p:cNvSpPr/>
          <p:nvPr/>
        </p:nvSpPr>
        <p:spPr bwMode="auto">
          <a:xfrm rot="20485227" flipV="1">
            <a:off x="7270548" y="2791432"/>
            <a:ext cx="1000987" cy="307629"/>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250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4" name="Rectangle 13">
            <a:extLst>
              <a:ext uri="{FF2B5EF4-FFF2-40B4-BE49-F238E27FC236}">
                <a16:creationId xmlns:a16="http://schemas.microsoft.com/office/drawing/2014/main" id="{9887A12C-A10D-6C4E-B34A-2CE20E8BB7E3}"/>
              </a:ext>
            </a:extLst>
          </p:cNvPr>
          <p:cNvSpPr/>
          <p:nvPr/>
        </p:nvSpPr>
        <p:spPr bwMode="auto">
          <a:xfrm rot="10800000" flipV="1">
            <a:off x="4572630" y="5356502"/>
            <a:ext cx="844453" cy="213153"/>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250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5" name="Rectangle 14">
            <a:extLst>
              <a:ext uri="{FF2B5EF4-FFF2-40B4-BE49-F238E27FC236}">
                <a16:creationId xmlns:a16="http://schemas.microsoft.com/office/drawing/2014/main" id="{7C10B5A9-DC80-DE4A-8402-4C97E76D9DC0}"/>
              </a:ext>
            </a:extLst>
          </p:cNvPr>
          <p:cNvSpPr/>
          <p:nvPr/>
        </p:nvSpPr>
        <p:spPr bwMode="auto">
          <a:xfrm rot="10800000" flipV="1">
            <a:off x="7090686" y="2124920"/>
            <a:ext cx="844453" cy="213153"/>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250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sp>
        <p:nvSpPr>
          <p:cNvPr id="16" name="Subtitle 5">
            <a:extLst>
              <a:ext uri="{FF2B5EF4-FFF2-40B4-BE49-F238E27FC236}">
                <a16:creationId xmlns:a16="http://schemas.microsoft.com/office/drawing/2014/main" id="{CA90528A-A833-534F-8484-1FE372EFDABC}"/>
              </a:ext>
            </a:extLst>
          </p:cNvPr>
          <p:cNvSpPr txBox="1">
            <a:spLocks/>
          </p:cNvSpPr>
          <p:nvPr/>
        </p:nvSpPr>
        <p:spPr>
          <a:xfrm>
            <a:off x="3066855" y="6206425"/>
            <a:ext cx="6058292" cy="646880"/>
          </a:xfrm>
          <a:prstGeom prst="rect">
            <a:avLst/>
          </a:prstGeom>
          <a:noFill/>
          <a:ln>
            <a:noFill/>
          </a:ln>
        </p:spPr>
        <p:txBody>
          <a:bodyPr vert="horz" wrap="none" lIns="121920" tIns="60960" rIns="335999" bIns="60960" numCol="1" anchor="ctr" anchorCtr="0" compatLnSpc="1">
            <a:prstTxWarp prst="textNoShape">
              <a:avLst/>
            </a:prstTxWarp>
            <a:noAutofit/>
          </a:bodyPr>
          <a:lstStyle>
            <a:defPPr>
              <a:defRPr lang="en-US"/>
            </a:defPPr>
            <a:lvl1pPr marL="342900" indent="-342900" algn="ctr" eaLnBrk="0" hangingPunct="0">
              <a:buClr>
                <a:schemeClr val="accent2"/>
              </a:buClr>
              <a:buFont typeface="Century Gothic" charset="0"/>
              <a:buChar char=" "/>
              <a:defRPr sz="1050" i="1">
                <a:solidFill>
                  <a:schemeClr val="bg1">
                    <a:lumMod val="50000"/>
                  </a:schemeClr>
                </a:solidFill>
                <a:latin typeface="Avenir Roman" panose="02000503020000020003" pitchFamily="2" charset="0"/>
                <a:ea typeface="Calibri" charset="0"/>
                <a:cs typeface="Calibri" charset="0"/>
              </a:defRPr>
            </a:lvl1pPr>
            <a:lvl2pPr marL="742950" indent="-285750" eaLnBrk="0" hangingPunct="0">
              <a:spcBef>
                <a:spcPct val="15000"/>
              </a:spcBef>
              <a:buClr>
                <a:srgbClr val="8181A9"/>
              </a:buClr>
              <a:buSzPct val="100000"/>
              <a:buFont typeface="Wingdings" charset="2"/>
              <a:buChar char="§"/>
              <a:defRPr>
                <a:solidFill>
                  <a:srgbClr val="464646"/>
                </a:solidFill>
                <a:latin typeface="+mj-lt"/>
                <a:ea typeface="Calibri" charset="0"/>
                <a:cs typeface="Calibri" charset="0"/>
              </a:defRPr>
            </a:lvl2pPr>
            <a:lvl3pPr marL="1143000" indent="-228600" eaLnBrk="0" hangingPunct="0">
              <a:spcBef>
                <a:spcPct val="30000"/>
              </a:spcBef>
              <a:buClr>
                <a:srgbClr val="8181A9"/>
              </a:buClr>
              <a:buSzPct val="100000"/>
              <a:buBlip>
                <a:blip r:embed="rId5"/>
              </a:buBlip>
              <a:defRPr sz="1600">
                <a:solidFill>
                  <a:srgbClr val="464646"/>
                </a:solidFill>
                <a:latin typeface="+mj-lt"/>
                <a:ea typeface="Calibri" charset="0"/>
                <a:cs typeface="Calibri" charset="0"/>
              </a:defRPr>
            </a:lvl3pPr>
            <a:lvl4pPr marL="1389063" indent="-285750" eaLnBrk="0" hangingPunct="0">
              <a:spcBef>
                <a:spcPct val="30000"/>
              </a:spcBef>
              <a:buClr>
                <a:srgbClr val="8181A9"/>
              </a:buClr>
              <a:buSzPct val="100000"/>
              <a:buBlip>
                <a:blip r:embed="rId5"/>
              </a:buBlip>
              <a:defRPr sz="1500">
                <a:solidFill>
                  <a:srgbClr val="464646"/>
                </a:solidFill>
                <a:latin typeface="+mj-lt"/>
                <a:ea typeface="Calibri" charset="0"/>
                <a:cs typeface="Calibri" charset="0"/>
              </a:defRPr>
            </a:lvl4pPr>
            <a:lvl5pPr marL="1747838" indent="-285750" eaLnBrk="0" hangingPunct="0">
              <a:spcBef>
                <a:spcPct val="30000"/>
              </a:spcBef>
              <a:buClr>
                <a:schemeClr val="accent2"/>
              </a:buClr>
              <a:buSzPct val="100000"/>
              <a:buBlip>
                <a:blip r:embed="rId5"/>
              </a:buBlip>
              <a:defRPr sz="1500">
                <a:solidFill>
                  <a:srgbClr val="464646"/>
                </a:solidFill>
                <a:latin typeface="+mj-lt"/>
                <a:ea typeface="Calibri" charset="0"/>
                <a:cs typeface="Calibri" charset="0"/>
              </a:defRPr>
            </a:lvl5pPr>
            <a:lvl6pPr marL="2514600" indent="-228600" fontAlgn="base">
              <a:spcBef>
                <a:spcPct val="30000"/>
              </a:spcBef>
              <a:spcAft>
                <a:spcPct val="0"/>
              </a:spcAft>
              <a:buClr>
                <a:schemeClr val="accent2"/>
              </a:buClr>
              <a:buChar char="•"/>
              <a:defRPr>
                <a:solidFill>
                  <a:schemeClr val="tx1"/>
                </a:solidFill>
                <a:latin typeface="Tahoma" pitchFamily="34" charset="0"/>
              </a:defRPr>
            </a:lvl6pPr>
            <a:lvl7pPr marL="2971800" indent="-228600" fontAlgn="base">
              <a:spcBef>
                <a:spcPct val="30000"/>
              </a:spcBef>
              <a:spcAft>
                <a:spcPct val="0"/>
              </a:spcAft>
              <a:buClr>
                <a:schemeClr val="accent2"/>
              </a:buClr>
              <a:buChar char="•"/>
              <a:defRPr>
                <a:solidFill>
                  <a:schemeClr val="tx1"/>
                </a:solidFill>
                <a:latin typeface="Tahoma" pitchFamily="34" charset="0"/>
              </a:defRPr>
            </a:lvl7pPr>
            <a:lvl8pPr marL="3429000" indent="-228600" fontAlgn="base">
              <a:spcBef>
                <a:spcPct val="30000"/>
              </a:spcBef>
              <a:spcAft>
                <a:spcPct val="0"/>
              </a:spcAft>
              <a:buClr>
                <a:schemeClr val="accent2"/>
              </a:buClr>
              <a:buChar char="•"/>
              <a:defRPr>
                <a:solidFill>
                  <a:schemeClr val="tx1"/>
                </a:solidFill>
                <a:latin typeface="Tahoma" pitchFamily="34" charset="0"/>
              </a:defRPr>
            </a:lvl8pPr>
            <a:lvl9pPr marL="3886200" indent="-228600" fontAlgn="base">
              <a:spcBef>
                <a:spcPct val="30000"/>
              </a:spcBef>
              <a:spcAft>
                <a:spcPct val="0"/>
              </a:spcAft>
              <a:buClr>
                <a:schemeClr val="accent2"/>
              </a:buClr>
              <a:buChar char="•"/>
              <a:defRPr>
                <a:solidFill>
                  <a:schemeClr val="tx1"/>
                </a:solidFill>
                <a:latin typeface="Tahoma" pitchFamily="34" charset="0"/>
              </a:defRPr>
            </a:lvl9pPr>
          </a:lstStyle>
          <a:p>
            <a:pPr marL="457189" indent="-457189" defTabSz="1219170" fontAlgn="base">
              <a:spcBef>
                <a:spcPct val="0"/>
              </a:spcBef>
              <a:spcAft>
                <a:spcPct val="0"/>
              </a:spcAft>
              <a:buClr>
                <a:srgbClr val="DCE043"/>
              </a:buClr>
            </a:pPr>
            <a:r>
              <a:rPr lang="en-CA" altLang="en-US" sz="1400" dirty="0">
                <a:solidFill>
                  <a:srgbClr val="FFFFFF">
                    <a:lumMod val="50000"/>
                  </a:srgbClr>
                </a:solidFill>
              </a:rPr>
              <a:t>Figure: Adapted from Carlota Perez</a:t>
            </a:r>
            <a:endParaRPr lang="en-US" altLang="en-US" sz="1400" dirty="0">
              <a:solidFill>
                <a:srgbClr val="FFFFFF">
                  <a:lumMod val="50000"/>
                </a:srgbClr>
              </a:solidFill>
            </a:endParaRPr>
          </a:p>
        </p:txBody>
      </p:sp>
      <p:sp>
        <p:nvSpPr>
          <p:cNvPr id="4" name="Rectangle 3">
            <a:extLst>
              <a:ext uri="{FF2B5EF4-FFF2-40B4-BE49-F238E27FC236}">
                <a16:creationId xmlns:a16="http://schemas.microsoft.com/office/drawing/2014/main" id="{E66C4F27-A9BA-D14E-8CE6-5FD7F922E86E}"/>
              </a:ext>
            </a:extLst>
          </p:cNvPr>
          <p:cNvSpPr/>
          <p:nvPr/>
        </p:nvSpPr>
        <p:spPr bwMode="auto">
          <a:xfrm>
            <a:off x="5857189" y="5894895"/>
            <a:ext cx="641023" cy="164160"/>
          </a:xfrm>
          <a:prstGeom prst="rect">
            <a:avLst/>
          </a:prstGeom>
          <a:solidFill>
            <a:schemeClr val="tx1"/>
          </a:solidFill>
          <a:ln w="9525" cap="flat" cmpd="sng" algn="ctr">
            <a:noFill/>
            <a:prstDash val="solid"/>
            <a:round/>
            <a:headEnd type="none" w="med" len="med"/>
            <a:tailEnd type="none" w="med" len="med"/>
          </a:ln>
          <a:effectLst/>
        </p:spPr>
        <p:txBody>
          <a:bodyPr vert="horz" wrap="square" lIns="121920" tIns="121920" rIns="121920" bIns="121920" numCol="1" rtlCol="0" anchor="ctr" anchorCtr="0" compatLnSpc="1">
            <a:prstTxWarp prst="textNoShape">
              <a:avLst/>
            </a:prstTxWarp>
            <a:normAutofit fontScale="25000" lnSpcReduction="20000"/>
          </a:bodyPr>
          <a:lstStyle/>
          <a:p>
            <a:pPr algn="ctr" defTabSz="1219170" fontAlgn="base">
              <a:spcBef>
                <a:spcPct val="0"/>
              </a:spcBef>
              <a:spcAft>
                <a:spcPct val="0"/>
              </a:spcAft>
            </a:pPr>
            <a:endParaRPr lang="en-US" sz="2667" dirty="0">
              <a:solidFill>
                <a:srgbClr val="FFFFFF"/>
              </a:solidFill>
              <a:latin typeface="Calibri" panose="020F0502020204030204"/>
              <a:ea typeface="Lato" charset="0"/>
              <a:cs typeface="Lato" charset="0"/>
            </a:endParaRPr>
          </a:p>
        </p:txBody>
      </p:sp>
      <p:grpSp>
        <p:nvGrpSpPr>
          <p:cNvPr id="10" name="Group 9">
            <a:extLst>
              <a:ext uri="{FF2B5EF4-FFF2-40B4-BE49-F238E27FC236}">
                <a16:creationId xmlns:a16="http://schemas.microsoft.com/office/drawing/2014/main" id="{A2879D54-2375-4CEE-B0E4-5293C0FE8E9E}"/>
              </a:ext>
            </a:extLst>
          </p:cNvPr>
          <p:cNvGrpSpPr/>
          <p:nvPr/>
        </p:nvGrpSpPr>
        <p:grpSpPr>
          <a:xfrm>
            <a:off x="4491252" y="2534602"/>
            <a:ext cx="3599748" cy="2293390"/>
            <a:chOff x="4296126" y="2534602"/>
            <a:chExt cx="3599748" cy="2293390"/>
          </a:xfrm>
        </p:grpSpPr>
        <p:sp>
          <p:nvSpPr>
            <p:cNvPr id="7" name="cloud" title="Icon of a cloud">
              <a:extLst>
                <a:ext uri="{FF2B5EF4-FFF2-40B4-BE49-F238E27FC236}">
                  <a16:creationId xmlns:a16="http://schemas.microsoft.com/office/drawing/2014/main" id="{AA0799B4-8490-4AF6-A1A2-E6D3DF7774E7}"/>
                </a:ext>
              </a:extLst>
            </p:cNvPr>
            <p:cNvSpPr>
              <a:spLocks noChangeAspect="1"/>
            </p:cNvSpPr>
            <p:nvPr/>
          </p:nvSpPr>
          <p:spPr bwMode="auto">
            <a:xfrm>
              <a:off x="4296126" y="2534602"/>
              <a:ext cx="3599748" cy="22933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000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900" dirty="0">
                <a:solidFill>
                  <a:schemeClr val="bg1"/>
                </a:solidFill>
              </a:endParaRPr>
            </a:p>
          </p:txBody>
        </p:sp>
        <p:sp>
          <p:nvSpPr>
            <p:cNvPr id="18" name="Google Shape;811;p199">
              <a:extLst>
                <a:ext uri="{FF2B5EF4-FFF2-40B4-BE49-F238E27FC236}">
                  <a16:creationId xmlns:a16="http://schemas.microsoft.com/office/drawing/2014/main" id="{9C97ED00-D7DF-B445-88D2-F0975F51B072}"/>
                </a:ext>
              </a:extLst>
            </p:cNvPr>
            <p:cNvSpPr txBox="1">
              <a:spLocks/>
            </p:cNvSpPr>
            <p:nvPr/>
          </p:nvSpPr>
          <p:spPr>
            <a:xfrm>
              <a:off x="4571264" y="3363133"/>
              <a:ext cx="3049473" cy="913199"/>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lgn="ctr">
                <a:spcAft>
                  <a:spcPts val="2100"/>
                </a:spcAft>
                <a:buNone/>
              </a:pPr>
              <a:r>
                <a:rPr lang="en-US" sz="1800" b="1" dirty="0">
                  <a:solidFill>
                    <a:schemeClr val="bg1"/>
                  </a:solidFill>
                  <a:latin typeface="+mj-lt"/>
                  <a:ea typeface="Segoe UI Semibold" charset="0"/>
                  <a:cs typeface="Segoe UI Semibold" charset="0"/>
                </a:rPr>
                <a:t>Digital, Cloud, Remote</a:t>
              </a:r>
              <a:br>
                <a:rPr lang="en-US" sz="1800" b="1" dirty="0">
                  <a:solidFill>
                    <a:schemeClr val="bg1"/>
                  </a:solidFill>
                  <a:latin typeface="+mj-lt"/>
                  <a:ea typeface="Segoe UI Semibold" charset="0"/>
                  <a:cs typeface="Segoe UI Semibold" charset="0"/>
                </a:rPr>
              </a:br>
              <a:r>
                <a:rPr lang="en-US" sz="1800" b="1" dirty="0">
                  <a:solidFill>
                    <a:schemeClr val="bg1"/>
                  </a:solidFill>
                  <a:latin typeface="+mj-lt"/>
                  <a:ea typeface="Segoe UI Semibold" charset="0"/>
                  <a:cs typeface="Segoe UI Semibold" charset="0"/>
                </a:rPr>
                <a:t> during </a:t>
              </a:r>
              <a:br>
                <a:rPr lang="en-US" sz="1800" b="1" dirty="0">
                  <a:solidFill>
                    <a:schemeClr val="bg1"/>
                  </a:solidFill>
                  <a:latin typeface="+mj-lt"/>
                  <a:ea typeface="Segoe UI Semibold" charset="0"/>
                  <a:cs typeface="Segoe UI Semibold" charset="0"/>
                </a:rPr>
              </a:br>
              <a:r>
                <a:rPr lang="en-US" sz="1800" b="1" dirty="0">
                  <a:solidFill>
                    <a:schemeClr val="bg1"/>
                  </a:solidFill>
                  <a:latin typeface="+mj-lt"/>
                  <a:ea typeface="Segoe UI Semibold" charset="0"/>
                  <a:cs typeface="Segoe UI Semibold" charset="0"/>
                </a:rPr>
                <a:t>Pandemic, Depression, Inequality</a:t>
              </a:r>
            </a:p>
          </p:txBody>
        </p:sp>
      </p:grpSp>
    </p:spTree>
    <p:extLst>
      <p:ext uri="{BB962C8B-B14F-4D97-AF65-F5344CB8AC3E}">
        <p14:creationId xmlns:p14="http://schemas.microsoft.com/office/powerpoint/2010/main" val="2442480194"/>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BF836E8-DB32-4147-964E-A9819DC51861}"/>
              </a:ext>
            </a:extLst>
          </p:cNvPr>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0" y="45629"/>
            <a:ext cx="12192000" cy="6867007"/>
          </a:xfrm>
          <a:prstGeom prst="rect">
            <a:avLst/>
          </a:prstGeom>
        </p:spPr>
      </p:pic>
      <p:sp>
        <p:nvSpPr>
          <p:cNvPr id="9" name="Parallelogram 8">
            <a:extLst>
              <a:ext uri="{FF2B5EF4-FFF2-40B4-BE49-F238E27FC236}">
                <a16:creationId xmlns:a16="http://schemas.microsoft.com/office/drawing/2014/main" id="{CEB4E083-C3C6-A94C-B94A-4FAB7F6427C8}"/>
              </a:ext>
            </a:extLst>
          </p:cNvPr>
          <p:cNvSpPr/>
          <p:nvPr/>
        </p:nvSpPr>
        <p:spPr bwMode="auto">
          <a:xfrm>
            <a:off x="1322528" y="1"/>
            <a:ext cx="9121141" cy="6858000"/>
          </a:xfrm>
          <a:prstGeom prst="parallelogram">
            <a:avLst>
              <a:gd name="adj" fmla="val 38502"/>
            </a:avLst>
          </a:prstGeom>
          <a:solidFill>
            <a:schemeClr val="accent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Parallelogram 9">
            <a:extLst>
              <a:ext uri="{FF2B5EF4-FFF2-40B4-BE49-F238E27FC236}">
                <a16:creationId xmlns:a16="http://schemas.microsoft.com/office/drawing/2014/main" id="{ED63C6A5-4407-5E4D-B92B-31CBF0B80D32}"/>
              </a:ext>
            </a:extLst>
          </p:cNvPr>
          <p:cNvSpPr/>
          <p:nvPr/>
        </p:nvSpPr>
        <p:spPr bwMode="auto">
          <a:xfrm>
            <a:off x="1061608" y="266700"/>
            <a:ext cx="3834432" cy="3877788"/>
          </a:xfrm>
          <a:prstGeom prst="parallelogram">
            <a:avLst>
              <a:gd name="adj" fmla="val 38502"/>
            </a:avLst>
          </a:prstGeom>
          <a:solidFill>
            <a:srgbClr val="5ACBF0">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0D34BA8A-F1E7-4C26-90F5-8B31AD11EF16}"/>
              </a:ext>
            </a:extLst>
          </p:cNvPr>
          <p:cNvGrpSpPr/>
          <p:nvPr/>
        </p:nvGrpSpPr>
        <p:grpSpPr>
          <a:xfrm>
            <a:off x="3408009" y="926796"/>
            <a:ext cx="8784469" cy="5931204"/>
            <a:chOff x="3408009" y="926796"/>
            <a:chExt cx="8784469" cy="5931204"/>
          </a:xfrm>
        </p:grpSpPr>
        <p:pic>
          <p:nvPicPr>
            <p:cNvPr id="8" name="Picture 7">
              <a:extLst>
                <a:ext uri="{FF2B5EF4-FFF2-40B4-BE49-F238E27FC236}">
                  <a16:creationId xmlns:a16="http://schemas.microsoft.com/office/drawing/2014/main" id="{587212B5-C9EF-D64A-B86F-CA33B2E50CC8}"/>
                </a:ext>
              </a:extLst>
            </p:cNvPr>
            <p:cNvPicPr>
              <a:picLocks noChangeAspect="1"/>
            </p:cNvPicPr>
            <p:nvPr/>
          </p:nvPicPr>
          <p:blipFill rotWithShape="1">
            <a:blip r:embed="rId4">
              <a:extLst>
                <a:ext uri="{28A0092B-C50C-407E-A947-70E740481C1C}">
                  <a14:useLocalDpi xmlns:a14="http://schemas.microsoft.com/office/drawing/2010/main"/>
                </a:ext>
              </a:extLst>
            </a:blip>
            <a:srcRect r="25009" b="33401"/>
            <a:stretch/>
          </p:blipFill>
          <p:spPr>
            <a:xfrm>
              <a:off x="3408009" y="926796"/>
              <a:ext cx="8783991" cy="5931204"/>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B9F7DB65-F044-2F4B-96AC-F90A41288FEC}"/>
                </a:ext>
              </a:extLst>
            </p:cNvPr>
            <p:cNvPicPr>
              <a:picLocks noChangeAspect="1"/>
            </p:cNvPicPr>
            <p:nvPr/>
          </p:nvPicPr>
          <p:blipFill rotWithShape="1">
            <a:blip r:embed="rId5">
              <a:extLst>
                <a:ext uri="{28A0092B-C50C-407E-A947-70E740481C1C}">
                  <a14:useLocalDpi xmlns:a14="http://schemas.microsoft.com/office/drawing/2010/main" val="0"/>
                </a:ext>
              </a:extLst>
            </a:blip>
            <a:srcRect l="357" r="824"/>
            <a:stretch/>
          </p:blipFill>
          <p:spPr>
            <a:xfrm>
              <a:off x="5304497" y="2707995"/>
              <a:ext cx="6887981" cy="4150004"/>
            </a:xfrm>
            <a:prstGeom prst="rect">
              <a:avLst/>
            </a:prstGeom>
          </p:spPr>
        </p:pic>
      </p:grpSp>
      <p:sp>
        <p:nvSpPr>
          <p:cNvPr id="11" name="Google Shape;811;p199">
            <a:extLst>
              <a:ext uri="{FF2B5EF4-FFF2-40B4-BE49-F238E27FC236}">
                <a16:creationId xmlns:a16="http://schemas.microsoft.com/office/drawing/2014/main" id="{15E9DC12-DCB3-D24E-99DF-9C314705E028}"/>
              </a:ext>
            </a:extLst>
          </p:cNvPr>
          <p:cNvSpPr txBox="1">
            <a:spLocks/>
          </p:cNvSpPr>
          <p:nvPr/>
        </p:nvSpPr>
        <p:spPr>
          <a:xfrm>
            <a:off x="999798" y="3479133"/>
            <a:ext cx="3487784" cy="525152"/>
          </a:xfrm>
          <a:prstGeom prst="rect">
            <a:avLst/>
          </a:prstGeom>
        </p:spPr>
        <p:txBody>
          <a:bodyPr spcFirstLastPara="1" vert="horz" wrap="square" lIns="25397" tIns="25397" rIns="25397" bIns="25397" rtlCol="0" anchor="t" anchorCtr="0">
            <a:noAutofit/>
          </a:bodyPr>
          <a:lstStyle>
            <a:lvl1pPr marL="609498" marR="0" lvl="0" indent="-457124" algn="l" defTabSz="932462" rtl="0" eaLnBrk="1" fontAlgn="auto" latinLnBrk="0" hangingPunct="1">
              <a:lnSpc>
                <a:spcPct val="100000"/>
              </a:lnSpc>
              <a:spcBef>
                <a:spcPts val="0"/>
              </a:spcBef>
              <a:spcAft>
                <a:spcPts val="0"/>
              </a:spcAft>
              <a:buClr>
                <a:srgbClr val="24292E"/>
              </a:buClr>
              <a:buSzPts val="1800"/>
              <a:buFont typeface="Wingdings" panose="05000000000000000000" pitchFamily="2" charset="2"/>
              <a:buChar char="●"/>
              <a:tabLst/>
              <a:defRPr sz="2400" kern="1200" spc="0" baseline="0">
                <a:solidFill>
                  <a:srgbClr val="24292E"/>
                </a:solidFill>
                <a:latin typeface="Segoe UI Semilight" panose="020B0402040204020203" pitchFamily="34" charset="0"/>
                <a:ea typeface="+mn-ea"/>
                <a:cs typeface="Segoe UI Semilight" panose="020B0402040204020203" pitchFamily="34" charset="0"/>
              </a:defRPr>
            </a:lvl1pPr>
            <a:lvl2pPr marL="1218996" marR="0" lvl="1"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2pPr>
            <a:lvl3pPr marL="1828494" marR="0" lvl="2"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3pPr>
            <a:lvl4pPr marL="2437991" marR="0" lvl="3"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4pPr>
            <a:lvl5pPr marL="3047489" marR="0" lvl="4" indent="-457124" algn="l" defTabSz="932462" rtl="0" eaLnBrk="1" fontAlgn="auto" latinLnBrk="0" hangingPunct="1">
              <a:lnSpc>
                <a:spcPct val="100000"/>
              </a:lnSpc>
              <a:spcBef>
                <a:spcPts val="533"/>
              </a:spcBef>
              <a:spcAft>
                <a:spcPts val="0"/>
              </a:spcAft>
              <a:buClr>
                <a:srgbClr val="24292E"/>
              </a:buClr>
              <a:buSzPts val="1800"/>
              <a:buFont typeface="Wingdings" panose="05000000000000000000" pitchFamily="2" charset="2"/>
              <a:buChar char="○"/>
              <a:tabLst/>
              <a:defRPr sz="2400" kern="1200" spc="0" baseline="0">
                <a:solidFill>
                  <a:srgbClr val="24292E"/>
                </a:solidFill>
                <a:latin typeface="+mn-lt"/>
                <a:ea typeface="+mn-ea"/>
                <a:cs typeface="+mn-cs"/>
              </a:defRPr>
            </a:lvl5pPr>
            <a:lvl6pPr marL="3656988" lvl="5"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6pPr>
            <a:lvl7pPr marL="4266485" lvl="6"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7pPr>
            <a:lvl8pPr marL="4875983" lvl="7" indent="-457124" algn="l" defTabSz="932462" rtl="0" eaLnBrk="1" latinLnBrk="0" hangingPunct="1">
              <a:spcBef>
                <a:spcPts val="533"/>
              </a:spcBef>
              <a:spcAft>
                <a:spcPts val="0"/>
              </a:spcAft>
              <a:buClr>
                <a:srgbClr val="24292E"/>
              </a:buClr>
              <a:buSzPts val="1800"/>
              <a:buFont typeface="Arial" pitchFamily="34" charset="0"/>
              <a:buChar char="○"/>
              <a:defRPr sz="2400" kern="1200">
                <a:solidFill>
                  <a:srgbClr val="24292E"/>
                </a:solidFill>
                <a:latin typeface="+mn-lt"/>
                <a:ea typeface="+mn-ea"/>
                <a:cs typeface="+mn-cs"/>
              </a:defRPr>
            </a:lvl8pPr>
            <a:lvl9pPr marL="5485481" lvl="8" indent="-457124" algn="l" defTabSz="932462" rtl="0" eaLnBrk="1" latinLnBrk="0" hangingPunct="1">
              <a:spcBef>
                <a:spcPts val="533"/>
              </a:spcBef>
              <a:spcAft>
                <a:spcPts val="533"/>
              </a:spcAft>
              <a:buClr>
                <a:srgbClr val="24292E"/>
              </a:buClr>
              <a:buSzPts val="1800"/>
              <a:buFont typeface="Arial" pitchFamily="34" charset="0"/>
              <a:buChar char="■"/>
              <a:defRPr sz="2400" kern="1200">
                <a:solidFill>
                  <a:srgbClr val="24292E"/>
                </a:solidFill>
                <a:latin typeface="+mn-lt"/>
                <a:ea typeface="+mn-ea"/>
                <a:cs typeface="+mn-cs"/>
              </a:defRPr>
            </a:lvl9pPr>
          </a:lstStyle>
          <a:p>
            <a:pPr marL="0" indent="0">
              <a:spcAft>
                <a:spcPts val="2100"/>
              </a:spcAft>
              <a:buNone/>
            </a:pPr>
            <a:r>
              <a:rPr lang="en-US" sz="1200" dirty="0">
                <a:solidFill>
                  <a:schemeClr val="bg1">
                    <a:lumMod val="50000"/>
                  </a:schemeClr>
                </a:solidFill>
                <a:latin typeface="+mn-lt"/>
                <a:ea typeface="Segoe UI Semibold" charset="0"/>
                <a:cs typeface="Segoe UI Semibold" charset="0"/>
                <a:hlinkClick r:id="rId6">
                  <a:extLst>
                    <a:ext uri="{A12FA001-AC4F-418D-AE19-62706E023703}">
                      <ahyp:hlinkClr xmlns:ahyp="http://schemas.microsoft.com/office/drawing/2018/hyperlinkcolor" val="tx"/>
                    </a:ext>
                  </a:extLst>
                </a:hlinkClick>
              </a:rPr>
              <a:t>Forbes, 4/5/20</a:t>
            </a:r>
            <a:endParaRPr lang="en" sz="1200" dirty="0">
              <a:solidFill>
                <a:schemeClr val="bg1">
                  <a:lumMod val="50000"/>
                </a:schemeClr>
              </a:solidFill>
              <a:latin typeface="+mn-lt"/>
              <a:ea typeface="Segoe UI Semibold" charset="0"/>
              <a:cs typeface="Segoe UI Semibold" charset="0"/>
            </a:endParaRPr>
          </a:p>
        </p:txBody>
      </p:sp>
      <p:sp>
        <p:nvSpPr>
          <p:cNvPr id="7" name="Title 6">
            <a:extLst>
              <a:ext uri="{FF2B5EF4-FFF2-40B4-BE49-F238E27FC236}">
                <a16:creationId xmlns:a16="http://schemas.microsoft.com/office/drawing/2014/main" id="{A9B551D1-E053-5B4F-B270-C55B778599C2}"/>
              </a:ext>
            </a:extLst>
          </p:cNvPr>
          <p:cNvSpPr>
            <a:spLocks noGrp="1"/>
          </p:cNvSpPr>
          <p:nvPr>
            <p:ph type="title"/>
          </p:nvPr>
        </p:nvSpPr>
        <p:spPr>
          <a:xfrm>
            <a:off x="996722" y="1257352"/>
            <a:ext cx="3899318" cy="1781198"/>
          </a:xfrm>
        </p:spPr>
        <p:txBody>
          <a:bodyPr/>
          <a:lstStyle/>
          <a:p>
            <a:r>
              <a:rPr lang="en-US" dirty="0"/>
              <a:t>Leadership Crisis Inside</a:t>
            </a:r>
            <a:br>
              <a:rPr lang="en-US" dirty="0"/>
            </a:br>
            <a:r>
              <a:rPr lang="en-US" dirty="0"/>
              <a:t>the Crisis</a:t>
            </a:r>
          </a:p>
        </p:txBody>
      </p:sp>
    </p:spTree>
    <p:extLst>
      <p:ext uri="{BB962C8B-B14F-4D97-AF65-F5344CB8AC3E}">
        <p14:creationId xmlns:p14="http://schemas.microsoft.com/office/powerpoint/2010/main" val="101489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T-2-Dark Template">
  <a:themeElements>
    <a:clrScheme name="Custom 2">
      <a:dk1>
        <a:srgbClr val="090909"/>
      </a:dk1>
      <a:lt1>
        <a:srgbClr val="FFFFFF"/>
      </a:lt1>
      <a:dk2>
        <a:srgbClr val="4C4C4B"/>
      </a:dk2>
      <a:lt2>
        <a:srgbClr val="E3E4E2"/>
      </a:lt2>
      <a:accent1>
        <a:srgbClr val="79B642"/>
      </a:accent1>
      <a:accent2>
        <a:srgbClr val="DCE043"/>
      </a:accent2>
      <a:accent3>
        <a:srgbClr val="1C8FAB"/>
      </a:accent3>
      <a:accent4>
        <a:srgbClr val="CF522D"/>
      </a:accent4>
      <a:accent5>
        <a:srgbClr val="9E75A1"/>
      </a:accent5>
      <a:accent6>
        <a:srgbClr val="E3E4E3"/>
      </a:accent6>
      <a:hlink>
        <a:srgbClr val="79B642"/>
      </a:hlink>
      <a:folHlink>
        <a:srgbClr val="79B64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91440" rIns="91440" bIns="91440" numCol="1" rtlCol="0" anchor="ctr" anchorCtr="0" compatLnSpc="1">
        <a:prstTxWarp prst="textNoShape">
          <a:avLst/>
        </a:prstTxWarp>
        <a:normAutofit/>
      </a:bodyPr>
      <a:lstStyle>
        <a:defPPr marL="0" marR="0" indent="0" algn="ctr" defTabSz="914400" rtl="0" eaLnBrk="1" fontAlgn="base" latinLnBrk="0" hangingPunct="1">
          <a:spcBef>
            <a:spcPct val="0"/>
          </a:spcBef>
          <a:spcAft>
            <a:spcPct val="0"/>
          </a:spcAft>
          <a:buClrTx/>
          <a:buSzTx/>
          <a:buFontTx/>
          <a:buNone/>
          <a:tabLst/>
          <a:defRPr kumimoji="0" sz="2000" u="none" strike="noStrike" cap="none" normalizeH="0" baseline="0" dirty="0" smtClean="0">
            <a:ln>
              <a:noFill/>
            </a:ln>
            <a:solidFill>
              <a:schemeClr val="bg1"/>
            </a:solidFill>
            <a:effectLst/>
            <a:latin typeface="+mn-lt"/>
            <a:ea typeface="Lato" charset="0"/>
            <a:cs typeface="Lato"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cs typeface="Arial" charset="0"/>
          </a:defRPr>
        </a:defPPr>
      </a:lstStyle>
    </a:lnDef>
    <a:txDef>
      <a:spPr>
        <a:noFill/>
      </a:spPr>
      <a:bodyPr wrap="none" rtlCol="0">
        <a:spAutoFit/>
      </a:bodyPr>
      <a:lstStyle>
        <a:defPPr>
          <a:defRPr sz="2400" smtClean="0">
            <a:solidFill>
              <a:schemeClr val="bg1">
                <a:lumMod val="95000"/>
              </a:schemeClr>
            </a:solidFill>
            <a:latin typeface="+mn-lt"/>
            <a:ea typeface="Lato Medium" charset="0"/>
            <a:cs typeface="Lato Medium" charset="0"/>
          </a:defRPr>
        </a:defPPr>
      </a:lstStyle>
    </a:txDef>
  </a:objectDefaults>
  <a:extraClrSchemeLst>
    <a:extraClrScheme>
      <a:clrScheme name="tutorial-design-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utorial-design-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utorial-design-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utorial-design-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utorial-design-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utorial-design-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utorial-design-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T-Powerpoint-Template-2018" id="{FC303EFF-5B4F-8642-AB26-5320B9FC8560}" vid="{FD250827-A168-404F-BB05-3527C2D9881D}"/>
    </a:ext>
  </a:extLst>
</a:theme>
</file>

<file path=ppt/theme/theme2.xml><?xml version="1.0" encoding="utf-8"?>
<a:theme xmlns:a="http://schemas.openxmlformats.org/drawingml/2006/main" name="Microsoft">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d="{631E2D40-9549-4B40-9B0F-6E3699E5DBD9}" vid="{1A407B32-2ACE-284E-9867-6751861851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MAddress xmlns="http://schemas.microsoft.com/sharepoint/v3" xsi:nil="true"/>
    <MediaServiceKeyPoints xmlns="02b13e8e-f784-4959-a705-40554dce452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A9D38CC072864F994863DE97A9157E" ma:contentTypeVersion="16" ma:contentTypeDescription="Create a new document." ma:contentTypeScope="" ma:versionID="59adf9a028a9bbfceeb5f0a10fef8778">
  <xsd:schema xmlns:xsd="http://www.w3.org/2001/XMLSchema" xmlns:xs="http://www.w3.org/2001/XMLSchema" xmlns:p="http://schemas.microsoft.com/office/2006/metadata/properties" xmlns:ns1="http://schemas.microsoft.com/sharepoint/v3" xmlns:ns3="027c9aa8-0477-4c1f-8451-1ecdc072b8ab" xmlns:ns4="02b13e8e-f784-4959-a705-40554dce4529" targetNamespace="http://schemas.microsoft.com/office/2006/metadata/properties" ma:root="true" ma:fieldsID="5d87f3d43cd8b83f075a0f1169cfd446" ns1:_="" ns3:_="" ns4:_="">
    <xsd:import namespace="http://schemas.microsoft.com/sharepoint/v3"/>
    <xsd:import namespace="027c9aa8-0477-4c1f-8451-1ecdc072b8ab"/>
    <xsd:import namespace="02b13e8e-f784-4959-a705-40554dce4529"/>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c9aa8-0477-4c1f-8451-1ecdc072b8a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2b13e8e-f784-4959-a705-40554dce4529"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element name="MediaServiceLocation" ma:index="2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864ECF-F776-4A27-82B6-AC7E9A002D6C}">
  <ds:schemaRefs>
    <ds:schemaRef ds:uri="http://schemas.microsoft.com/sharepoint/v3/contenttype/forms"/>
  </ds:schemaRefs>
</ds:datastoreItem>
</file>

<file path=customXml/itemProps2.xml><?xml version="1.0" encoding="utf-8"?>
<ds:datastoreItem xmlns:ds="http://schemas.openxmlformats.org/officeDocument/2006/customXml" ds:itemID="{4E61C80B-AE7F-4C75-B006-6F64E173674C}">
  <ds:schemaRefs>
    <ds:schemaRef ds:uri="http://schemas.microsoft.com/office/2006/documentManagement/types"/>
    <ds:schemaRef ds:uri="http://purl.org/dc/dcmitype/"/>
    <ds:schemaRef ds:uri="http://schemas.microsoft.com/office/2006/metadata/properties"/>
    <ds:schemaRef ds:uri="http://schemas.microsoft.com/office/infopath/2007/PartnerControls"/>
    <ds:schemaRef ds:uri="027c9aa8-0477-4c1f-8451-1ecdc072b8ab"/>
    <ds:schemaRef ds:uri="http://purl.org/dc/elements/1.1/"/>
    <ds:schemaRef ds:uri="http://www.w3.org/XML/1998/namespace"/>
    <ds:schemaRef ds:uri="02b13e8e-f784-4959-a705-40554dce4529"/>
    <ds:schemaRef ds:uri="http://schemas.microsoft.com/sharepoint/v3"/>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4316E155-A7DE-497D-B2E1-15542E53B0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c9aa8-0477-4c1f-8451-1ecdc072b8ab"/>
    <ds:schemaRef ds:uri="02b13e8e-f784-4959-a705-40554dce45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3457</TotalTime>
  <Words>1023</Words>
  <Application>Microsoft Office PowerPoint</Application>
  <PresentationFormat>Widescreen</PresentationFormat>
  <Paragraphs>172</Paragraphs>
  <Slides>17</Slides>
  <Notes>16</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17</vt:i4>
      </vt:variant>
    </vt:vector>
  </HeadingPairs>
  <TitlesOfParts>
    <vt:vector size="35" baseType="lpstr">
      <vt:lpstr>Arial</vt:lpstr>
      <vt:lpstr>Avenir Book</vt:lpstr>
      <vt:lpstr>Avenir Heavy</vt:lpstr>
      <vt:lpstr>Avenir Roman</vt:lpstr>
      <vt:lpstr>Calibri</vt:lpstr>
      <vt:lpstr>Calibri Light</vt:lpstr>
      <vt:lpstr>Century Gothic</vt:lpstr>
      <vt:lpstr>CenturyGothic</vt:lpstr>
      <vt:lpstr>Consolas</vt:lpstr>
      <vt:lpstr>Courier New</vt:lpstr>
      <vt:lpstr>Didot</vt:lpstr>
      <vt:lpstr>Segoe UI</vt:lpstr>
      <vt:lpstr>Segoe UI Semibold</vt:lpstr>
      <vt:lpstr>Segoe UI Semilight</vt:lpstr>
      <vt:lpstr>Tahoma</vt:lpstr>
      <vt:lpstr>Wingdings</vt:lpstr>
      <vt:lpstr>TT-2-Dark Template</vt:lpstr>
      <vt:lpstr>Microsoft</vt:lpstr>
      <vt:lpstr>Plenary</vt:lpstr>
      <vt:lpstr>In Crisis: Danger and Opportunity</vt:lpstr>
      <vt:lpstr>We are experiencing a once-in-a-century crisis</vt:lpstr>
      <vt:lpstr>Quarantine During Pandemic</vt:lpstr>
      <vt:lpstr>43%</vt:lpstr>
      <vt:lpstr>Worldwide calls for social reform</vt:lpstr>
      <vt:lpstr>Technological Revolutions</vt:lpstr>
      <vt:lpstr>The Turning Point</vt:lpstr>
      <vt:lpstr>Leadership Crisis Inside the Crisis</vt:lpstr>
      <vt:lpstr>The Internet and Cloud have Scaled</vt:lpstr>
      <vt:lpstr>Remote Work ❤️ DevOps</vt:lpstr>
      <vt:lpstr>Work-from-Home Coverage in US Newspapers Increased 120x in March 2020</vt:lpstr>
      <vt:lpstr>Employees Want to Keep Working from Home</vt:lpstr>
      <vt:lpstr>Mass Work from Home is Here to Stay</vt:lpstr>
      <vt:lpstr>After the Crisis, There Will Be a New Normal</vt:lpstr>
      <vt:lpstr>We’re Conducting 30 Studies on the Future of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WFH Notes</dc:title>
  <dc:creator>Sam Guckenheimer</dc:creator>
  <cp:lastModifiedBy>Sam Guckenheimer</cp:lastModifiedBy>
  <cp:revision>315</cp:revision>
  <dcterms:created xsi:type="dcterms:W3CDTF">2020-06-04T16:59:46Z</dcterms:created>
  <dcterms:modified xsi:type="dcterms:W3CDTF">2020-06-11T02:41:40Z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2020-06-04T17:30:26Z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e23d1b94-6032-44f0-8799-e6d9b8f5dec6</vt:lpwstr>
  </property>
  <property fmtid="{D5CDD505-2E9C-101B-9397-08002B2CF9AE}" pid="8" name="MSIP_Label_f42aa342-8706-4288-bd11-ebb85995028c_ContentBits">
    <vt:lpwstr>0</vt:lpwstr>
  </property>
  <property fmtid="{D5CDD505-2E9C-101B-9397-08002B2CF9AE}" pid="9" name="ContentTypeId">
    <vt:lpwstr>0x01010098A9D38CC072864F994863DE97A9157E</vt:lpwstr>
  </property>
</Properties>
</file>